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9" r:id="rId5"/>
    <p:sldId id="259" r:id="rId6"/>
    <p:sldId id="267" r:id="rId7"/>
    <p:sldId id="268" r:id="rId8"/>
    <p:sldId id="260" r:id="rId9"/>
    <p:sldId id="271" r:id="rId10"/>
    <p:sldId id="270" r:id="rId11"/>
    <p:sldId id="261" r:id="rId12"/>
    <p:sldId id="272" r:id="rId13"/>
    <p:sldId id="262" r:id="rId14"/>
    <p:sldId id="273" r:id="rId15"/>
    <p:sldId id="263" r:id="rId16"/>
    <p:sldId id="274" r:id="rId17"/>
    <p:sldId id="264" r:id="rId18"/>
    <p:sldId id="275" r:id="rId19"/>
    <p:sldId id="265" r:id="rId20"/>
    <p:sldId id="276"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CBF719E-755E-4C7E-80B5-515FF6EE047D}" type="datetimeFigureOut">
              <a:rPr lang="en-US" smtClean="0"/>
              <a:pPr/>
              <a:t>11/25/2014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7BA8DFB-E2F3-44DC-AF06-6E2BC3213D1D}"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BF719E-755E-4C7E-80B5-515FF6EE047D}" type="datetimeFigureOut">
              <a:rPr lang="en-US" smtClean="0"/>
              <a:pPr/>
              <a:t>11/25/2014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BF719E-755E-4C7E-80B5-515FF6EE047D}" type="datetimeFigureOut">
              <a:rPr lang="en-US" smtClean="0"/>
              <a:pPr/>
              <a:t>11/25/2014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BF719E-755E-4C7E-80B5-515FF6EE047D}" type="datetimeFigureOut">
              <a:rPr lang="en-US" smtClean="0"/>
              <a:pPr/>
              <a:t>11/25/2014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CBF719E-755E-4C7E-80B5-515FF6EE047D}" type="datetimeFigureOut">
              <a:rPr lang="en-US" smtClean="0"/>
              <a:pPr/>
              <a:t>11/25/2014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7BA8DFB-E2F3-44DC-AF06-6E2BC3213D1D}"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BF719E-755E-4C7E-80B5-515FF6EE047D}" type="datetimeFigureOut">
              <a:rPr lang="en-US" smtClean="0"/>
              <a:pPr/>
              <a:t>11/25/2014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7BA8DFB-E2F3-44DC-AF06-6E2BC3213D1D}"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BF719E-755E-4C7E-80B5-515FF6EE047D}" type="datetimeFigureOut">
              <a:rPr lang="en-US" smtClean="0"/>
              <a:pPr/>
              <a:t>11/25/2014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CBF719E-755E-4C7E-80B5-515FF6EE047D}" type="datetimeFigureOut">
              <a:rPr lang="en-US" smtClean="0"/>
              <a:pPr/>
              <a:t>11/25/2014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7BA8DFB-E2F3-44DC-AF06-6E2BC3213D1D}"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CBF719E-755E-4C7E-80B5-515FF6EE047D}" type="datetimeFigureOut">
              <a:rPr lang="en-US" smtClean="0"/>
              <a:pPr/>
              <a:t>11/25/2014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CBF719E-755E-4C7E-80B5-515FF6EE047D}" type="datetimeFigureOut">
              <a:rPr lang="en-US" smtClean="0"/>
              <a:pPr/>
              <a:t>11/25/2014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7BA8DFB-E2F3-44DC-AF06-6E2BC3213D1D}"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CBF719E-755E-4C7E-80B5-515FF6EE047D}" type="datetimeFigureOut">
              <a:rPr lang="en-US" smtClean="0"/>
              <a:pPr/>
              <a:t>11/25/2014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7BA8DFB-E2F3-44DC-AF06-6E2BC3213D1D}"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CBF719E-755E-4C7E-80B5-515FF6EE047D}" type="datetimeFigureOut">
              <a:rPr lang="en-US" smtClean="0"/>
              <a:pPr/>
              <a:t>11/25/2014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7BA8DFB-E2F3-44DC-AF06-6E2BC3213D1D}"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imgres?imgurl=http://topnews.in/health/files/malaria-cure.jpg&amp;imgrefurl=http://www.topnews.in/health/diseases/malaria&amp;usg=__ej7OCT1P8PRlk0--Hcxo00xgBEw=&amp;h=411&amp;w=531&amp;sz=21&amp;hl=en&amp;start=4&amp;sig2=qhTXQWiwPDIjIIYHrYA39w&amp;zoom=1&amp;tbnid=C872fCGhERjMCM:&amp;tbnh=102&amp;tbnw=132&amp;ei=KdPIT4fQFu6H0QHKpaWFAQ&amp;prev=/search?q=malaria&amp;um=1&amp;hl=en&amp;safe=active&amp;rls=com.microsoft:en-us&amp;tbm=isch&amp;um=1&amp;itbs=1"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imgres?imgurl=http://mycor.nancy.inra.fr/blogGenomes/wp-content/uploads/2010/05/wheals21.gif&amp;imgrefurl=http://mycor.nancy.inra.fr/blogGenomes/?tag=budding-yeast&amp;usg=__6zLuF_p633XJ17i8zJIjDJBQ3y0=&amp;h=308&amp;w=335&amp;sz=106&amp;hl=en&amp;start=1&amp;sig2=JH3aniNua4_DUgrXVc3X0A&amp;zoom=1&amp;tbnid=4oyyCfD6Ag6jcM:&amp;tbnh=109&amp;tbnw=119&amp;ei=BdTIT8WFMuX30gGeiLSxAQ&amp;prev=/search?q=yeast+budding&amp;um=1&amp;hl=en&amp;safe=active&amp;sa=N&amp;rls=com.microsoft:en-us&amp;tbm=isch&amp;um=1&amp;itbs=1"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pj0emEGShQ"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youtube.com/watch?v=_J9-xKitsd0" TargetMode="External"/><Relationship Id="rId4" Type="http://schemas.openxmlformats.org/officeDocument/2006/relationships/hyperlink" Target="http://sites.fas.harvard.edu/~biotext/animations/lyticcycl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Viruses/Bacteria/</a:t>
            </a:r>
            <a:r>
              <a:rPr lang="en-US" sz="4000" dirty="0" err="1" smtClean="0"/>
              <a:t>Protists</a:t>
            </a:r>
            <a:r>
              <a:rPr lang="en-US" sz="4000" dirty="0" smtClean="0"/>
              <a:t>/Fungi</a:t>
            </a:r>
            <a:endParaRPr lang="en-US" sz="4000" dirty="0"/>
          </a:p>
        </p:txBody>
      </p:sp>
      <p:sp>
        <p:nvSpPr>
          <p:cNvPr id="3" name="Subtitle 2"/>
          <p:cNvSpPr>
            <a:spLocks noGrp="1"/>
          </p:cNvSpPr>
          <p:nvPr>
            <p:ph type="subTitle" idx="1"/>
          </p:nvPr>
        </p:nvSpPr>
        <p:spPr/>
        <p:txBody>
          <a:bodyPr/>
          <a:lstStyle/>
          <a:p>
            <a:r>
              <a:rPr lang="en-US" dirty="0" smtClean="0"/>
              <a:t>Unit 5 / Module 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Are all bacteria “bad”?</a:t>
            </a:r>
            <a:endParaRPr lang="en-US" dirty="0"/>
          </a:p>
        </p:txBody>
      </p:sp>
      <p:sp>
        <p:nvSpPr>
          <p:cNvPr id="3" name="Content Placeholder 2"/>
          <p:cNvSpPr>
            <a:spLocks noGrp="1"/>
          </p:cNvSpPr>
          <p:nvPr>
            <p:ph idx="1"/>
          </p:nvPr>
        </p:nvSpPr>
        <p:spPr>
          <a:xfrm>
            <a:off x="457200" y="1646237"/>
            <a:ext cx="8229600" cy="4221163"/>
          </a:xfrm>
        </p:spPr>
        <p:txBody>
          <a:bodyPr>
            <a:normAutofit/>
          </a:bodyPr>
          <a:lstStyle/>
          <a:p>
            <a:pPr>
              <a:buNone/>
            </a:pPr>
            <a:r>
              <a:rPr lang="en-US" sz="2000" dirty="0" smtClean="0"/>
              <a:t>	C.	The vast majority of bacteria in our world are beneficial.  	They are </a:t>
            </a:r>
            <a:r>
              <a:rPr lang="en-US" sz="2000" u="sng" dirty="0" smtClean="0"/>
              <a:t>important decomposers </a:t>
            </a:r>
            <a:r>
              <a:rPr lang="en-US" sz="2000" dirty="0" smtClean="0"/>
              <a:t>and perform many other 	ecosystem services.  They exist in the intestines of some 	animals and </a:t>
            </a:r>
            <a:r>
              <a:rPr lang="en-US" sz="2000" u="sng" dirty="0" smtClean="0"/>
              <a:t>aid digestion</a:t>
            </a:r>
            <a:r>
              <a:rPr lang="en-US" sz="2000" dirty="0" smtClean="0"/>
              <a:t>.  They are also important in </a:t>
            </a:r>
            <a:r>
              <a:rPr lang="en-US" sz="2000" u="sng" dirty="0" smtClean="0"/>
              <a:t>food </a:t>
            </a:r>
            <a:r>
              <a:rPr lang="en-US" sz="2000" dirty="0" smtClean="0"/>
              <a:t>	</a:t>
            </a:r>
            <a:r>
              <a:rPr lang="en-US" sz="2000" u="sng" dirty="0" smtClean="0"/>
              <a:t>production.</a:t>
            </a:r>
            <a:endParaRPr lang="en-US" sz="2000" dirty="0"/>
          </a:p>
        </p:txBody>
      </p:sp>
      <p:pic>
        <p:nvPicPr>
          <p:cNvPr id="8" name="Picture 2" descr="http://www.google.com/url?source=imgres&amp;ct=tbn&amp;q=http://www.food-hygiene.net/images/helpfulbacteria.gif&amp;sa=X&amp;ei=28_IT9yfHsS20QHPqYCWAQ&amp;ved=0CAUQ8wc4AQ&amp;usg=AFQjCNF9jheDloMLiHEScaleGaykN_VtVQ"/>
          <p:cNvPicPr>
            <a:picLocks noChangeAspect="1" noChangeArrowheads="1"/>
          </p:cNvPicPr>
          <p:nvPr/>
        </p:nvPicPr>
        <p:blipFill>
          <a:blip r:embed="rId2" cstate="print"/>
          <a:srcRect/>
          <a:stretch>
            <a:fillRect/>
          </a:stretch>
        </p:blipFill>
        <p:spPr bwMode="auto">
          <a:xfrm>
            <a:off x="4267200" y="3276600"/>
            <a:ext cx="35052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12845"/>
            <a:ext cx="8458200" cy="3447098"/>
          </a:xfrm>
          <a:prstGeom prst="rect">
            <a:avLst/>
          </a:prstGeom>
        </p:spPr>
        <p:txBody>
          <a:bodyPr wrap="square">
            <a:spAutoFit/>
          </a:bodyPr>
          <a:lstStyle/>
          <a:p>
            <a:pPr lvl="1"/>
            <a:r>
              <a:rPr lang="en-US" dirty="0"/>
              <a:t> </a:t>
            </a:r>
            <a:endParaRPr lang="en-US" sz="2000" dirty="0"/>
          </a:p>
          <a:p>
            <a:pPr marL="914400" lvl="1" indent="-457200">
              <a:buAutoNum type="alphaUcPeriod" startAt="4"/>
            </a:pPr>
            <a:r>
              <a:rPr lang="en-US" sz="2000" dirty="0" smtClean="0"/>
              <a:t>Some bacteria are pathogenic. One example is the bacterium </a:t>
            </a:r>
            <a:r>
              <a:rPr lang="en-US" sz="2000" i="1" dirty="0" smtClean="0"/>
              <a:t>Mycobacterium tuberculosis</a:t>
            </a:r>
            <a:r>
              <a:rPr lang="en-US" sz="2000" dirty="0" smtClean="0"/>
              <a:t>, which causes tuberculosis.  The disease attacks the lungs and causes coughing, chest pain, fatigue and fever – it can be fatal if not treated.  This bacterium causes disease because it </a:t>
            </a:r>
            <a:r>
              <a:rPr lang="en-US" sz="2000" u="sng" dirty="0" smtClean="0"/>
              <a:t>destroys cells</a:t>
            </a:r>
            <a:r>
              <a:rPr lang="en-US" sz="2000" dirty="0" smtClean="0"/>
              <a:t>.  The cells are broken down by the bacteria as a source of nutrition.  Other bacteria </a:t>
            </a:r>
            <a:r>
              <a:rPr lang="en-US" sz="2000" u="sng" dirty="0" smtClean="0"/>
              <a:t>harm the host by releasing toxins</a:t>
            </a:r>
            <a:r>
              <a:rPr lang="en-US" sz="2000" dirty="0" smtClean="0"/>
              <a:t> such the bacterium that causes food poisoning.</a:t>
            </a:r>
          </a:p>
          <a:p>
            <a:pPr marL="914400" lvl="1" indent="-457200"/>
            <a:endParaRPr lang="en-US" sz="2000" dirty="0" smtClean="0"/>
          </a:p>
          <a:p>
            <a:pPr marL="914400" lvl="1" indent="-457200"/>
            <a:endParaRPr lang="en-US" sz="2000" dirty="0"/>
          </a:p>
        </p:txBody>
      </p:sp>
      <p:pic>
        <p:nvPicPr>
          <p:cNvPr id="6148" name="Picture 4" descr="http://www.google.com/url?source=imgres&amp;ct=tbn&amp;q=http://www.umm.edu/graphics/images/en/19099.jpg&amp;sa=X&amp;ei=CdDIT7ujBOTi0QHxvIiJAQ&amp;ved=0CAUQ8wc4BQ&amp;usg=AFQjCNEh0ny-gVAp9Rn5DWY4Gx1BZif5SQ"/>
          <p:cNvPicPr>
            <a:picLocks noChangeAspect="1" noChangeArrowheads="1"/>
          </p:cNvPicPr>
          <p:nvPr/>
        </p:nvPicPr>
        <p:blipFill>
          <a:blip r:embed="rId2" cstate="print"/>
          <a:srcRect/>
          <a:stretch>
            <a:fillRect/>
          </a:stretch>
        </p:blipFill>
        <p:spPr bwMode="auto">
          <a:xfrm>
            <a:off x="4267200" y="3276600"/>
            <a:ext cx="3962400" cy="3169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ppt_x"/>
                                          </p:val>
                                        </p:tav>
                                        <p:tav tm="100000">
                                          <p:val>
                                            <p:strVal val="#ppt_x"/>
                                          </p:val>
                                        </p:tav>
                                      </p:tavLst>
                                    </p:anim>
                                    <p:anim calcmode="lin" valueType="num">
                                      <p:cBhvr additive="base">
                                        <p:cTn id="1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12845"/>
            <a:ext cx="8458200" cy="2523768"/>
          </a:xfrm>
          <a:prstGeom prst="rect">
            <a:avLst/>
          </a:prstGeom>
        </p:spPr>
        <p:txBody>
          <a:bodyPr wrap="square">
            <a:spAutoFit/>
          </a:bodyPr>
          <a:lstStyle/>
          <a:p>
            <a:pPr lvl="1"/>
            <a:r>
              <a:rPr lang="en-US" dirty="0"/>
              <a:t> </a:t>
            </a:r>
            <a:endParaRPr lang="en-US" sz="2000" dirty="0"/>
          </a:p>
          <a:p>
            <a:pPr marL="914400" lvl="1" indent="-457200"/>
            <a:endParaRPr lang="en-US" sz="2000" dirty="0" smtClean="0"/>
          </a:p>
          <a:p>
            <a:pPr marL="914400" lvl="1" indent="-457200">
              <a:buFontTx/>
              <a:buAutoNum type="alphaUcPeriod" startAt="4"/>
            </a:pPr>
            <a:r>
              <a:rPr lang="en-US" sz="2000" dirty="0" smtClean="0"/>
              <a:t>Pathogenic bacteria can be treated with </a:t>
            </a:r>
            <a:r>
              <a:rPr lang="en-US" sz="2000" b="1" dirty="0" smtClean="0"/>
              <a:t>antibiotics</a:t>
            </a:r>
            <a:r>
              <a:rPr lang="en-US" sz="2000" dirty="0" smtClean="0"/>
              <a:t>.  </a:t>
            </a:r>
            <a:r>
              <a:rPr lang="en-US" sz="2000" u="sng" dirty="0" smtClean="0"/>
              <a:t>Antibiotics kill the bacteria by destroying the cell wall</a:t>
            </a:r>
            <a:r>
              <a:rPr lang="en-US" sz="2000" dirty="0" smtClean="0"/>
              <a:t>.  Bacteria that are resistant to antibiotics can survive and reproduce by natural selection.  This means that new antibiotics must continually be developed.</a:t>
            </a:r>
          </a:p>
          <a:p>
            <a:pPr marL="914400" lvl="1" indent="-457200">
              <a:buAutoNum type="alphaUcPeriod" startAt="4"/>
            </a:pPr>
            <a:endParaRPr lang="en-US" sz="2000" dirty="0"/>
          </a:p>
        </p:txBody>
      </p:sp>
      <p:pic>
        <p:nvPicPr>
          <p:cNvPr id="1028" name="Picture 4" descr="http://understandingscience.whirl-i-gig.com/media/3/93464_evo_resources_resource_image_381_original.gif"/>
          <p:cNvPicPr>
            <a:picLocks noChangeAspect="1" noChangeArrowheads="1"/>
          </p:cNvPicPr>
          <p:nvPr/>
        </p:nvPicPr>
        <p:blipFill>
          <a:blip r:embed="rId2" cstate="print"/>
          <a:srcRect/>
          <a:stretch>
            <a:fillRect/>
          </a:stretch>
        </p:blipFill>
        <p:spPr bwMode="auto">
          <a:xfrm>
            <a:off x="1524000" y="3048000"/>
            <a:ext cx="5888528"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What is a </a:t>
            </a:r>
            <a:r>
              <a:rPr lang="en-US" dirty="0" err="1" smtClean="0"/>
              <a:t>Protist</a:t>
            </a:r>
            <a:r>
              <a:rPr lang="en-US" dirty="0" smtClean="0"/>
              <a:t>?</a:t>
            </a:r>
            <a:br>
              <a:rPr lang="en-US" dirty="0" smtClean="0"/>
            </a:br>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381000" y="2034063"/>
            <a:ext cx="8458200"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1100" b="1"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tabLst>
                <a:tab pos="914400" algn="l"/>
              </a:tabLst>
            </a:pPr>
            <a:r>
              <a:rPr kumimoji="0" lang="en-US" sz="2400" b="1" i="0" u="none" strike="noStrike" cap="none" normalizeH="0" baseline="0" dirty="0" smtClean="0">
                <a:ln>
                  <a:noFill/>
                </a:ln>
                <a:solidFill>
                  <a:schemeClr val="tx1"/>
                </a:solidFill>
                <a:effectLst/>
                <a:latin typeface="Arial" pitchFamily="34" charset="0"/>
              </a:rPr>
              <a:t> 	</a:t>
            </a:r>
            <a:r>
              <a:rPr kumimoji="0" lang="en-US" sz="2400" b="1" i="0" u="none" strike="noStrike" cap="none" normalizeH="0" baseline="0" dirty="0" err="1" smtClean="0">
                <a:ln>
                  <a:noFill/>
                </a:ln>
                <a:solidFill>
                  <a:schemeClr val="tx1"/>
                </a:solidFill>
                <a:effectLst/>
                <a:latin typeface="Arial" pitchFamily="34" charset="0"/>
              </a:rPr>
              <a:t>Protista</a:t>
            </a:r>
            <a:r>
              <a:rPr kumimoji="0" lang="en-US" sz="2400" b="0" i="0" u="none" strike="noStrike" cap="none" normalizeH="0" baseline="0" dirty="0" smtClean="0">
                <a:ln>
                  <a:noFill/>
                </a:ln>
                <a:solidFill>
                  <a:schemeClr val="tx1"/>
                </a:solidFill>
                <a:effectLst/>
                <a:latin typeface="Arial" pitchFamily="34" charset="0"/>
              </a:rPr>
              <a:t> is a diverse kingdom of organisms that is 	divided into 3 main groups:  </a:t>
            </a:r>
            <a:r>
              <a:rPr kumimoji="0" lang="en-US" sz="2400" b="0" i="0" u="sng" strike="noStrike" cap="none" normalizeH="0" baseline="0" dirty="0" smtClean="0">
                <a:ln>
                  <a:noFill/>
                </a:ln>
                <a:solidFill>
                  <a:schemeClr val="tx1"/>
                </a:solidFill>
                <a:effectLst/>
                <a:latin typeface="Arial" pitchFamily="34" charset="0"/>
              </a:rPr>
              <a:t>algae (plant-like), </a:t>
            </a:r>
            <a:r>
              <a:rPr kumimoji="0" lang="en-US" sz="2400" b="0" i="0" strike="noStrike" cap="none" normalizeH="0" baseline="0" dirty="0" smtClean="0">
                <a:ln>
                  <a:noFill/>
                </a:ln>
                <a:solidFill>
                  <a:schemeClr val="tx1"/>
                </a:solidFill>
                <a:effectLst/>
                <a:latin typeface="Arial" pitchFamily="34" charset="0"/>
              </a:rPr>
              <a:t>	</a:t>
            </a:r>
            <a:r>
              <a:rPr kumimoji="0" lang="en-US" sz="2400" b="0" i="0" u="sng" strike="noStrike" cap="none" normalizeH="0" baseline="0" dirty="0" smtClean="0">
                <a:ln>
                  <a:noFill/>
                </a:ln>
                <a:solidFill>
                  <a:schemeClr val="tx1"/>
                </a:solidFill>
                <a:effectLst/>
                <a:latin typeface="Arial" pitchFamily="34" charset="0"/>
              </a:rPr>
              <a:t>protozoa (animal-like) and slime molds (fungus-like)</a:t>
            </a:r>
            <a:r>
              <a:rPr kumimoji="0" lang="en-US" sz="2400" b="0" i="0" u="none" strike="noStrike" cap="none" normalizeH="0" baseline="0" dirty="0" smtClean="0">
                <a:ln>
                  <a:noFill/>
                </a:ln>
                <a:solidFill>
                  <a:schemeClr val="tx1"/>
                </a:solidFill>
                <a:effectLst/>
                <a:latin typeface="Arial" pitchFamily="34" charset="0"/>
              </a:rPr>
              <a:t>.  </a:t>
            </a:r>
          </a:p>
          <a:p>
            <a:pPr marL="342900" marR="0" lvl="0" indent="-342900" algn="l" defTabSz="914400" rtl="0" eaLnBrk="0" fontAlgn="base" latinLnBrk="0" hangingPunct="0">
              <a:lnSpc>
                <a:spcPct val="100000"/>
              </a:lnSpc>
              <a:spcBef>
                <a:spcPct val="0"/>
              </a:spcBef>
              <a:spcAft>
                <a:spcPct val="0"/>
              </a:spcAft>
              <a:buClrTx/>
              <a:buSzTx/>
              <a:tabLst>
                <a:tab pos="914400" algn="l"/>
              </a:tabLst>
            </a:pPr>
            <a:endParaRPr kumimoji="0" lang="en-US" sz="2400" b="0" i="0" u="none" strike="noStrike" cap="none" normalizeH="0" baseline="0" dirty="0" smtClean="0">
              <a:ln>
                <a:noFill/>
              </a:ln>
              <a:solidFill>
                <a:schemeClr val="tx1"/>
              </a:solidFill>
              <a:effectLst/>
              <a:latin typeface="Arial" pitchFamily="34" charset="0"/>
            </a:endParaRPr>
          </a:p>
        </p:txBody>
      </p:sp>
      <p:pic>
        <p:nvPicPr>
          <p:cNvPr id="5122" name="Picture 2" descr="http://www.google.com/url?source=imgres&amp;ct=tbn&amp;q=http://ogremk5.files.wordpress.com/2011/08/volvox.jpg&amp;sa=X&amp;ei=UdDIT7_HDOLL0QGrnsGFAQ&amp;ved=0CAUQ8wc4CA&amp;usg=AFQjCNFZMfj8CVtbfHjCMW7N440AtpDTmA"/>
          <p:cNvPicPr>
            <a:picLocks noChangeAspect="1" noChangeArrowheads="1"/>
          </p:cNvPicPr>
          <p:nvPr/>
        </p:nvPicPr>
        <p:blipFill>
          <a:blip r:embed="rId2" cstate="print"/>
          <a:srcRect/>
          <a:stretch>
            <a:fillRect/>
          </a:stretch>
        </p:blipFill>
        <p:spPr bwMode="auto">
          <a:xfrm>
            <a:off x="381000" y="3657600"/>
            <a:ext cx="2586625" cy="2667000"/>
          </a:xfrm>
          <a:prstGeom prst="rect">
            <a:avLst/>
          </a:prstGeom>
          <a:noFill/>
        </p:spPr>
      </p:pic>
      <p:pic>
        <p:nvPicPr>
          <p:cNvPr id="5124" name="Picture 4" descr="http://www.google.com/url?source=imgres&amp;ct=tbn&amp;q=http://www.oberlin.k12.oh.us/talent/isp/reports2002/amoebaproteus/images/amoeba.jpg&amp;sa=X&amp;ei=dtDIT8y_HIbA0AH2kPVo&amp;ved=0CAUQ8wc4Bg&amp;usg=AFQjCNEk4FU1oAJaTqB9VDHBCj4eFgCtHw"/>
          <p:cNvPicPr>
            <a:picLocks noChangeAspect="1" noChangeArrowheads="1"/>
          </p:cNvPicPr>
          <p:nvPr/>
        </p:nvPicPr>
        <p:blipFill>
          <a:blip r:embed="rId3" cstate="print"/>
          <a:srcRect/>
          <a:stretch>
            <a:fillRect/>
          </a:stretch>
        </p:blipFill>
        <p:spPr bwMode="auto">
          <a:xfrm flipH="1">
            <a:off x="3048000" y="3810000"/>
            <a:ext cx="3048000" cy="2286000"/>
          </a:xfrm>
          <a:prstGeom prst="rect">
            <a:avLst/>
          </a:prstGeom>
          <a:noFill/>
        </p:spPr>
      </p:pic>
      <p:pic>
        <p:nvPicPr>
          <p:cNvPr id="5126" name="Picture 6" descr="http://www.google.com/url?source=imgres&amp;ct=tbn&amp;q=http://scientopia.org/blogs/scicurious/files/2010/10/slime-mold.jpg&amp;sa=X&amp;ei=uNDIT8eZL4je0gGq8fBi&amp;ved=0CAUQ8wc4Dw&amp;usg=AFQjCNFJhae04-qH3wIXOmcFlOaneb69Fw"/>
          <p:cNvPicPr>
            <a:picLocks noChangeAspect="1" noChangeArrowheads="1"/>
          </p:cNvPicPr>
          <p:nvPr/>
        </p:nvPicPr>
        <p:blipFill>
          <a:blip r:embed="rId4" cstate="print"/>
          <a:srcRect/>
          <a:stretch>
            <a:fillRect/>
          </a:stretch>
        </p:blipFill>
        <p:spPr bwMode="auto">
          <a:xfrm>
            <a:off x="6172200" y="3810000"/>
            <a:ext cx="2971800" cy="22278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xEl>
                                              <p:pRg st="1" end="1"/>
                                            </p:txEl>
                                          </p:spTgt>
                                        </p:tgtEl>
                                        <p:attrNameLst>
                                          <p:attrName>style.visibility</p:attrName>
                                        </p:attrNameLst>
                                      </p:cBhvr>
                                      <p:to>
                                        <p:strVal val="visible"/>
                                      </p:to>
                                    </p:set>
                                    <p:anim calcmode="lin" valueType="num">
                                      <p:cBhvr additive="base">
                                        <p:cTn id="7" dur="500" fill="hold"/>
                                        <p:tgtEl>
                                          <p:spTgt spid="20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ppt_x"/>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What is a </a:t>
            </a:r>
            <a:r>
              <a:rPr lang="en-US" dirty="0" err="1" smtClean="0"/>
              <a:t>Protist</a:t>
            </a:r>
            <a:r>
              <a:rPr lang="en-US" dirty="0" smtClean="0"/>
              <a:t>?</a:t>
            </a:r>
            <a:br>
              <a:rPr lang="en-US" dirty="0" smtClean="0"/>
            </a:br>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304800" y="1524000"/>
            <a:ext cx="8458200"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1100" b="1"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tab pos="914400" algn="l"/>
              </a:tabLst>
            </a:pPr>
            <a:r>
              <a:rPr lang="en-US" sz="2400" dirty="0" smtClean="0">
                <a:latin typeface="Arial" pitchFamily="34" charset="0"/>
                <a:ea typeface="Times New Roman" pitchFamily="18" charset="0"/>
                <a:cs typeface="Tahoma" pitchFamily="34" charset="0"/>
              </a:rPr>
              <a:t>B.	</a:t>
            </a:r>
            <a:r>
              <a:rPr kumimoji="0" lang="en-US"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Algae</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are important </a:t>
            </a:r>
            <a:r>
              <a:rPr kumimoji="0" lang="en-US" sz="2400" b="0"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aquatic producers </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(the base 	of aquatic food webs) and </a:t>
            </a:r>
            <a:r>
              <a:rPr kumimoji="0" lang="en-US" sz="2400" b="0"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produce most of earth’s </a:t>
            </a:r>
            <a:r>
              <a:rPr kumimoji="0" lang="en-US" sz="2400" b="0" i="0"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400" b="0"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oxygen</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They may be unicellular or </a:t>
            </a:r>
            <a:r>
              <a:rPr kumimoji="0" lang="en-US"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multicellular</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(seaweed).  </a:t>
            </a:r>
            <a:endParaRPr kumimoji="0" lang="en-US" sz="2400" b="0" i="0" u="none" strike="noStrike" cap="none" normalizeH="0" baseline="0" dirty="0" smtClean="0">
              <a:ln>
                <a:noFill/>
              </a:ln>
              <a:solidFill>
                <a:schemeClr val="tx1"/>
              </a:solidFill>
              <a:effectLst/>
              <a:latin typeface="Arial" pitchFamily="34" charset="0"/>
            </a:endParaRPr>
          </a:p>
        </p:txBody>
      </p:sp>
      <p:pic>
        <p:nvPicPr>
          <p:cNvPr id="5128" name="Picture 8" descr="http://www.google.com/url?source=imgres&amp;ct=tbn&amp;q=http://chsweb.lr.k12.nj.us/mstanley/outlines/protista/protis3.jpg&amp;sa=X&amp;ei=EtHIT-bDPOrs0gG_3vmPAQ&amp;ved=0CAUQ8wc4Ag&amp;usg=AFQjCNG2Q3V2DaYwgHLT8BI8ox5h5fPb0w"/>
          <p:cNvPicPr>
            <a:picLocks noChangeAspect="1" noChangeArrowheads="1"/>
          </p:cNvPicPr>
          <p:nvPr/>
        </p:nvPicPr>
        <p:blipFill>
          <a:blip r:embed="rId2" cstate="print"/>
          <a:srcRect/>
          <a:stretch>
            <a:fillRect/>
          </a:stretch>
        </p:blipFill>
        <p:spPr bwMode="auto">
          <a:xfrm>
            <a:off x="1219200" y="3657600"/>
            <a:ext cx="3438525" cy="2381250"/>
          </a:xfrm>
          <a:prstGeom prst="rect">
            <a:avLst/>
          </a:prstGeom>
          <a:noFill/>
        </p:spPr>
      </p:pic>
      <p:pic>
        <p:nvPicPr>
          <p:cNvPr id="5130" name="Picture 10" descr="http://www.google.com/url?source=imgres&amp;ct=tbn&amp;q=http://www.itmonline.org/image/seaweed4.jpg&amp;sa=X&amp;ei=K9HIT6ClOo3C0AGVlKF-&amp;ved=0CAUQ8wc4BA&amp;usg=AFQjCNGcsmpd5hCWoNpt3Is4O70nqAwe1w"/>
          <p:cNvPicPr>
            <a:picLocks noChangeAspect="1" noChangeArrowheads="1"/>
          </p:cNvPicPr>
          <p:nvPr/>
        </p:nvPicPr>
        <p:blipFill>
          <a:blip r:embed="rId3" cstate="print"/>
          <a:srcRect/>
          <a:stretch>
            <a:fillRect/>
          </a:stretch>
        </p:blipFill>
        <p:spPr bwMode="auto">
          <a:xfrm>
            <a:off x="5334000" y="3048000"/>
            <a:ext cx="2545458"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xEl>
                                              <p:pRg st="1" end="1"/>
                                            </p:txEl>
                                          </p:spTgt>
                                        </p:tgtEl>
                                        <p:attrNameLst>
                                          <p:attrName>style.visibility</p:attrName>
                                        </p:attrNameLst>
                                      </p:cBhvr>
                                      <p:to>
                                        <p:strVal val="visible"/>
                                      </p:to>
                                    </p:set>
                                    <p:anim calcmode="lin" valueType="num">
                                      <p:cBhvr additive="base">
                                        <p:cTn id="7" dur="500" fill="hold"/>
                                        <p:tgtEl>
                                          <p:spTgt spid="20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8"/>
                                        </p:tgtEl>
                                        <p:attrNameLst>
                                          <p:attrName>style.visibility</p:attrName>
                                        </p:attrNameLst>
                                      </p:cBhvr>
                                      <p:to>
                                        <p:strVal val="visible"/>
                                      </p:to>
                                    </p:set>
                                    <p:anim calcmode="lin" valueType="num">
                                      <p:cBhvr additive="base">
                                        <p:cTn id="13" dur="500" fill="hold"/>
                                        <p:tgtEl>
                                          <p:spTgt spid="5128"/>
                                        </p:tgtEl>
                                        <p:attrNameLst>
                                          <p:attrName>ppt_x</p:attrName>
                                        </p:attrNameLst>
                                      </p:cBhvr>
                                      <p:tavLst>
                                        <p:tav tm="0">
                                          <p:val>
                                            <p:strVal val="#ppt_x"/>
                                          </p:val>
                                        </p:tav>
                                        <p:tav tm="100000">
                                          <p:val>
                                            <p:strVal val="#ppt_x"/>
                                          </p:val>
                                        </p:tav>
                                      </p:tavLst>
                                    </p:anim>
                                    <p:anim calcmode="lin" valueType="num">
                                      <p:cBhvr additive="base">
                                        <p:cTn id="14" dur="500" fill="hold"/>
                                        <p:tgtEl>
                                          <p:spTgt spid="51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30"/>
                                        </p:tgtEl>
                                        <p:attrNameLst>
                                          <p:attrName>style.visibility</p:attrName>
                                        </p:attrNameLst>
                                      </p:cBhvr>
                                      <p:to>
                                        <p:strVal val="visible"/>
                                      </p:to>
                                    </p:set>
                                    <p:anim calcmode="lin" valueType="num">
                                      <p:cBhvr additive="base">
                                        <p:cTn id="17" dur="500" fill="hold"/>
                                        <p:tgtEl>
                                          <p:spTgt spid="5130"/>
                                        </p:tgtEl>
                                        <p:attrNameLst>
                                          <p:attrName>ppt_x</p:attrName>
                                        </p:attrNameLst>
                                      </p:cBhvr>
                                      <p:tavLst>
                                        <p:tav tm="0">
                                          <p:val>
                                            <p:strVal val="#ppt_x"/>
                                          </p:val>
                                        </p:tav>
                                        <p:tav tm="100000">
                                          <p:val>
                                            <p:strVal val="#ppt_x"/>
                                          </p:val>
                                        </p:tav>
                                      </p:tavLst>
                                    </p:anim>
                                    <p:anim calcmode="lin" valueType="num">
                                      <p:cBhvr additive="base">
                                        <p:cTn id="1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38200"/>
            <a:ext cx="8305800" cy="2862322"/>
          </a:xfrm>
          <a:prstGeom prst="rect">
            <a:avLst/>
          </a:prstGeom>
          <a:noFill/>
        </p:spPr>
        <p:txBody>
          <a:bodyPr wrap="square" rtlCol="0">
            <a:spAutoFit/>
          </a:bodyPr>
          <a:lstStyle/>
          <a:p>
            <a:pPr lvl="1"/>
            <a:r>
              <a:rPr lang="en-US" sz="2000" dirty="0" smtClean="0"/>
              <a:t>   C.</a:t>
            </a:r>
            <a:r>
              <a:rPr lang="en-US" sz="2000" u="sng" dirty="0" smtClean="0"/>
              <a:t>	</a:t>
            </a:r>
            <a:r>
              <a:rPr lang="en-US" sz="2000" b="1" u="sng" dirty="0" smtClean="0"/>
              <a:t>Protozoa</a:t>
            </a:r>
            <a:r>
              <a:rPr lang="en-US" sz="2000" u="sng" dirty="0" smtClean="0"/>
              <a:t> are unicellular, aquatic </a:t>
            </a:r>
            <a:r>
              <a:rPr lang="en-US" sz="2000" u="sng" dirty="0" err="1" smtClean="0"/>
              <a:t>protists</a:t>
            </a:r>
            <a:r>
              <a:rPr lang="en-US" sz="2000" u="sng" dirty="0" smtClean="0"/>
              <a:t> </a:t>
            </a:r>
            <a:r>
              <a:rPr lang="en-US" sz="2000" dirty="0" smtClean="0"/>
              <a:t>that are similar to 	animals.  Protozoa have adaptations to allow them to 	accomplish life functions:</a:t>
            </a:r>
          </a:p>
          <a:p>
            <a:r>
              <a:rPr lang="en-US" sz="2000" b="1" dirty="0" smtClean="0"/>
              <a:t> </a:t>
            </a:r>
            <a:endParaRPr lang="en-US" sz="2000" dirty="0" smtClean="0"/>
          </a:p>
          <a:p>
            <a:r>
              <a:rPr lang="en-US" sz="2000" b="1" dirty="0" smtClean="0"/>
              <a:t> 	1.	</a:t>
            </a:r>
            <a:r>
              <a:rPr lang="en-US" sz="2000" dirty="0" smtClean="0"/>
              <a:t>Adaptations for movement include a </a:t>
            </a:r>
            <a:r>
              <a:rPr lang="en-US" sz="2000" u="sng" dirty="0" smtClean="0"/>
              <a:t>whip-like tail </a:t>
            </a:r>
            <a:r>
              <a:rPr lang="en-US" sz="2000" dirty="0" smtClean="0"/>
              <a:t>		called a </a:t>
            </a:r>
            <a:r>
              <a:rPr lang="en-US" sz="2000" b="1" dirty="0" smtClean="0"/>
              <a:t>flagellum</a:t>
            </a:r>
            <a:r>
              <a:rPr lang="en-US" sz="2000" dirty="0" smtClean="0"/>
              <a:t>, </a:t>
            </a:r>
            <a:r>
              <a:rPr lang="en-US" sz="2000" u="sng" dirty="0" smtClean="0"/>
              <a:t>tiny hair-like projections </a:t>
            </a:r>
            <a:r>
              <a:rPr lang="en-US" sz="2000" dirty="0" smtClean="0"/>
              <a:t>called 		</a:t>
            </a:r>
            <a:r>
              <a:rPr lang="en-US" sz="2000" b="1" dirty="0" smtClean="0"/>
              <a:t>cilia</a:t>
            </a:r>
            <a:r>
              <a:rPr lang="en-US" sz="2000" dirty="0" smtClean="0"/>
              <a:t>, or </a:t>
            </a:r>
            <a:r>
              <a:rPr lang="en-US" sz="2000" u="sng" dirty="0" smtClean="0"/>
              <a:t>extensions of the cell membrane </a:t>
            </a:r>
            <a:r>
              <a:rPr lang="en-US" sz="2000" dirty="0" smtClean="0"/>
              <a:t>called 		</a:t>
            </a:r>
            <a:r>
              <a:rPr lang="en-US" sz="2000" b="1" dirty="0" smtClean="0"/>
              <a:t>pseudopodia</a:t>
            </a:r>
            <a:r>
              <a:rPr lang="en-US" sz="2000" dirty="0" smtClean="0"/>
              <a:t>. </a:t>
            </a:r>
          </a:p>
          <a:p>
            <a:endParaRPr lang="en-US" sz="2000" dirty="0"/>
          </a:p>
        </p:txBody>
      </p:sp>
      <p:pic>
        <p:nvPicPr>
          <p:cNvPr id="4098" name="Picture 2" descr="http://www.google.com/url?source=imgres&amp;ct=tbn&amp;q=http://www.environmentalleverage.com/Site/gallery/2005/euglena%25207-05/euglena%25208.jpg&amp;sa=X&amp;ei=h9HIT6P-MqeO0QGRrf1u&amp;ved=0CAUQ8wc4Ag&amp;usg=AFQjCNE5UqpYQMulf2JVKzaOrbvW68W2DA"/>
          <p:cNvPicPr>
            <a:picLocks noChangeAspect="1" noChangeArrowheads="1"/>
          </p:cNvPicPr>
          <p:nvPr/>
        </p:nvPicPr>
        <p:blipFill>
          <a:blip r:embed="rId2" cstate="print"/>
          <a:srcRect/>
          <a:stretch>
            <a:fillRect/>
          </a:stretch>
        </p:blipFill>
        <p:spPr bwMode="auto">
          <a:xfrm>
            <a:off x="533400" y="3505200"/>
            <a:ext cx="2791125" cy="2438400"/>
          </a:xfrm>
          <a:prstGeom prst="rect">
            <a:avLst/>
          </a:prstGeom>
          <a:noFill/>
        </p:spPr>
      </p:pic>
      <p:pic>
        <p:nvPicPr>
          <p:cNvPr id="4100" name="Picture 4" descr="http://www.google.com/url?source=imgres&amp;ct=tbn&amp;q=http://www.microscopy-uk.org.uk/mag/smallimag/2spiro.jpg&amp;sa=X&amp;ei=u9HIT8rIAurh0QGYnqWjAQ&amp;ved=0CAUQ8wc4AQ&amp;usg=AFQjCNE8zR2Jqxdrz_bOjw6lugBmK3jmbQ"/>
          <p:cNvPicPr>
            <a:picLocks noChangeAspect="1" noChangeArrowheads="1"/>
          </p:cNvPicPr>
          <p:nvPr/>
        </p:nvPicPr>
        <p:blipFill>
          <a:blip r:embed="rId3" cstate="print"/>
          <a:srcRect l="46316"/>
          <a:stretch>
            <a:fillRect/>
          </a:stretch>
        </p:blipFill>
        <p:spPr bwMode="auto">
          <a:xfrm>
            <a:off x="3657600" y="3505200"/>
            <a:ext cx="1943100" cy="2695575"/>
          </a:xfrm>
          <a:prstGeom prst="rect">
            <a:avLst/>
          </a:prstGeom>
          <a:noFill/>
        </p:spPr>
      </p:pic>
      <p:pic>
        <p:nvPicPr>
          <p:cNvPr id="4102" name="Picture 6" descr="http://www.google.com/url?source=imgres&amp;ct=tbn&amp;q=http://www.daviddarling.info/images/amoeba_pseudopodia.jpg&amp;sa=X&amp;ei=39HIT_KhEMrd0QHN-pGQAQ&amp;ved=0CAUQ8wc4AQ&amp;usg=AFQjCNGVOB6fDuAl2cufrsx6MzipboXMiw"/>
          <p:cNvPicPr>
            <a:picLocks noChangeAspect="1" noChangeArrowheads="1"/>
          </p:cNvPicPr>
          <p:nvPr/>
        </p:nvPicPr>
        <p:blipFill>
          <a:blip r:embed="rId4" cstate="print"/>
          <a:srcRect/>
          <a:stretch>
            <a:fillRect/>
          </a:stretch>
        </p:blipFill>
        <p:spPr bwMode="auto">
          <a:xfrm>
            <a:off x="5791200" y="3657600"/>
            <a:ext cx="3086100" cy="2257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38200"/>
            <a:ext cx="8305800" cy="3785652"/>
          </a:xfrm>
          <a:prstGeom prst="rect">
            <a:avLst/>
          </a:prstGeom>
          <a:noFill/>
        </p:spPr>
        <p:txBody>
          <a:bodyPr wrap="square" rtlCol="0">
            <a:spAutoFit/>
          </a:bodyPr>
          <a:lstStyle/>
          <a:p>
            <a:pPr lvl="1"/>
            <a:r>
              <a:rPr lang="en-US" sz="2000" dirty="0" smtClean="0"/>
              <a:t>   C.</a:t>
            </a:r>
            <a:r>
              <a:rPr lang="en-US" sz="2000" u="sng" dirty="0" smtClean="0"/>
              <a:t>	</a:t>
            </a:r>
            <a:r>
              <a:rPr lang="en-US" sz="2000" b="1" u="sng" dirty="0" smtClean="0"/>
              <a:t>Protozoa</a:t>
            </a:r>
            <a:r>
              <a:rPr lang="en-US" sz="2000" u="sng" dirty="0" smtClean="0"/>
              <a:t> are unicellular, aquatic </a:t>
            </a:r>
            <a:r>
              <a:rPr lang="en-US" sz="2000" u="sng" dirty="0" err="1" smtClean="0"/>
              <a:t>protists</a:t>
            </a:r>
            <a:r>
              <a:rPr lang="en-US" sz="2000" u="sng" dirty="0" smtClean="0"/>
              <a:t> </a:t>
            </a:r>
            <a:r>
              <a:rPr lang="en-US" sz="2000" dirty="0" smtClean="0"/>
              <a:t>that are similar to 	animals.  Protozoa have adaptations to allow them to 	accomplish life functions:</a:t>
            </a:r>
          </a:p>
          <a:p>
            <a:r>
              <a:rPr lang="en-US" sz="2000" b="1" dirty="0" smtClean="0"/>
              <a:t>  </a:t>
            </a:r>
            <a:endParaRPr lang="en-US" sz="2000" dirty="0" smtClean="0"/>
          </a:p>
          <a:p>
            <a:pPr marL="1257300" lvl="2" indent="-342900"/>
            <a:r>
              <a:rPr lang="en-US" sz="2000" dirty="0" smtClean="0"/>
              <a:t>2.	An adaptation for water balance is the </a:t>
            </a:r>
            <a:r>
              <a:rPr lang="en-US" sz="2000" b="1" dirty="0" smtClean="0"/>
              <a:t>contractile vacuole</a:t>
            </a:r>
            <a:r>
              <a:rPr lang="en-US" sz="2000" dirty="0" smtClean="0"/>
              <a:t>. </a:t>
            </a:r>
            <a:r>
              <a:rPr lang="en-US" sz="2000" u="sng" dirty="0" smtClean="0"/>
              <a:t>This vacuole pumps excess water out of the cell</a:t>
            </a:r>
            <a:r>
              <a:rPr lang="en-US" sz="2000" dirty="0" smtClean="0"/>
              <a:t>, since these aquatic organisms may take in more water than necessary by osmosis.</a:t>
            </a:r>
          </a:p>
          <a:p>
            <a:pPr marL="1257300" lvl="2" indent="-342900">
              <a:buAutoNum type="arabicPeriod" startAt="3"/>
            </a:pPr>
            <a:r>
              <a:rPr lang="en-US" sz="2000" dirty="0" smtClean="0"/>
              <a:t>An adaptation for response to stimuli is the </a:t>
            </a:r>
            <a:r>
              <a:rPr lang="en-US" sz="2000" b="1" dirty="0" smtClean="0"/>
              <a:t>eyespot</a:t>
            </a:r>
            <a:r>
              <a:rPr lang="en-US" sz="2000" dirty="0" smtClean="0"/>
              <a:t>.  This      structure </a:t>
            </a:r>
            <a:r>
              <a:rPr lang="en-US" sz="2000" u="sng" dirty="0" smtClean="0"/>
              <a:t>allows for responses to light </a:t>
            </a:r>
            <a:r>
              <a:rPr lang="en-US" sz="2000" dirty="0" smtClean="0"/>
              <a:t>(movement toward or away).</a:t>
            </a:r>
          </a:p>
          <a:p>
            <a:endParaRPr lang="en-US" sz="2000" dirty="0"/>
          </a:p>
        </p:txBody>
      </p:sp>
      <p:pic>
        <p:nvPicPr>
          <p:cNvPr id="4104" name="Picture 8" descr="http://www.google.com/url?source=imgres&amp;ct=tbn&amp;q=http://www.daviddarling.info/images/contractile_vacuole.gif&amp;sa=X&amp;ei=N9LIT7OFGpLh0wHdosyIAQ&amp;ved=0CAUQ8wc4BQ&amp;usg=AFQjCNF1iWT76u44ZXCbjp6n0ku_sv1zhw"/>
          <p:cNvPicPr>
            <a:picLocks noChangeAspect="1" noChangeArrowheads="1" noCrop="1"/>
          </p:cNvPicPr>
          <p:nvPr/>
        </p:nvPicPr>
        <p:blipFill>
          <a:blip r:embed="rId2" cstate="print"/>
          <a:srcRect/>
          <a:stretch>
            <a:fillRect/>
          </a:stretch>
        </p:blipFill>
        <p:spPr bwMode="auto">
          <a:xfrm>
            <a:off x="5334000" y="4038600"/>
            <a:ext cx="3276600" cy="2457450"/>
          </a:xfrm>
          <a:prstGeom prst="rect">
            <a:avLst/>
          </a:prstGeom>
          <a:noFill/>
        </p:spPr>
      </p:pic>
      <p:pic>
        <p:nvPicPr>
          <p:cNvPr id="4106" name="Picture 10" descr="http://www.google.com/url?source=imgres&amp;ct=tbn&amp;q=http://wikis.lib.ncsu.edu/images/5/52/Euglena.jpg&amp;sa=X&amp;ei=bNLIT7LrDNHC0AGa4pht&amp;ved=0CAUQ8wc4Cg&amp;usg=AFQjCNGzOtyheNil9YI1dXnBrXi3TRZX3A"/>
          <p:cNvPicPr>
            <a:picLocks noChangeAspect="1" noChangeArrowheads="1"/>
          </p:cNvPicPr>
          <p:nvPr/>
        </p:nvPicPr>
        <p:blipFill>
          <a:blip r:embed="rId3" cstate="print"/>
          <a:srcRect/>
          <a:stretch>
            <a:fillRect/>
          </a:stretch>
        </p:blipFill>
        <p:spPr bwMode="auto">
          <a:xfrm>
            <a:off x="2286000" y="4343400"/>
            <a:ext cx="2466975" cy="21315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ppt_x"/>
                                          </p:val>
                                        </p:tav>
                                        <p:tav tm="100000">
                                          <p:val>
                                            <p:strVal val="#ppt_x"/>
                                          </p:val>
                                        </p:tav>
                                      </p:tavLst>
                                    </p:anim>
                                    <p:anim calcmode="lin" valueType="num">
                                      <p:cBhvr additive="base">
                                        <p:cTn id="12"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06"/>
                                        </p:tgtEl>
                                        <p:attrNameLst>
                                          <p:attrName>style.visibility</p:attrName>
                                        </p:attrNameLst>
                                      </p:cBhvr>
                                      <p:to>
                                        <p:strVal val="visible"/>
                                      </p:to>
                                    </p:set>
                                    <p:anim calcmode="lin" valueType="num">
                                      <p:cBhvr additive="base">
                                        <p:cTn id="21" dur="500" fill="hold"/>
                                        <p:tgtEl>
                                          <p:spTgt spid="4106"/>
                                        </p:tgtEl>
                                        <p:attrNameLst>
                                          <p:attrName>ppt_x</p:attrName>
                                        </p:attrNameLst>
                                      </p:cBhvr>
                                      <p:tavLst>
                                        <p:tav tm="0">
                                          <p:val>
                                            <p:strVal val="#ppt_x"/>
                                          </p:val>
                                        </p:tav>
                                        <p:tav tm="100000">
                                          <p:val>
                                            <p:strVal val="#ppt_x"/>
                                          </p:val>
                                        </p:tav>
                                      </p:tavLst>
                                    </p:anim>
                                    <p:anim calcmode="lin" valueType="num">
                                      <p:cBhvr additive="base">
                                        <p:cTn id="22"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38200"/>
            <a:ext cx="8305800" cy="1631216"/>
          </a:xfrm>
          <a:prstGeom prst="rect">
            <a:avLst/>
          </a:prstGeom>
          <a:noFill/>
        </p:spPr>
        <p:txBody>
          <a:bodyPr wrap="square" rtlCol="0">
            <a:spAutoFit/>
          </a:bodyPr>
          <a:lstStyle/>
          <a:p>
            <a:pPr marL="800100" lvl="1" indent="-342900">
              <a:buAutoNum type="alphaUcPeriod" startAt="4"/>
            </a:pPr>
            <a:r>
              <a:rPr lang="en-US" sz="2000" dirty="0" smtClean="0"/>
              <a:t>In </a:t>
            </a:r>
            <a:r>
              <a:rPr lang="en-US" sz="2000" u="sng" dirty="0" smtClean="0"/>
              <a:t>protozoa, reproduction is asexual through binary fission, and many algae use fragmentation</a:t>
            </a:r>
            <a:r>
              <a:rPr lang="en-US" sz="2000" dirty="0" smtClean="0"/>
              <a:t>. Some </a:t>
            </a:r>
            <a:r>
              <a:rPr lang="en-US" sz="2000" dirty="0" err="1" smtClean="0"/>
              <a:t>protists</a:t>
            </a:r>
            <a:r>
              <a:rPr lang="en-US" sz="2000" dirty="0" smtClean="0"/>
              <a:t> may exchange DNA 	though conjugation.</a:t>
            </a:r>
          </a:p>
          <a:p>
            <a:pPr marL="800100" lvl="1" indent="-342900"/>
            <a:endParaRPr lang="en-US" sz="2000" dirty="0" smtClean="0"/>
          </a:p>
          <a:p>
            <a:endParaRPr lang="en-US" sz="2000" dirty="0"/>
          </a:p>
        </p:txBody>
      </p:sp>
      <p:grpSp>
        <p:nvGrpSpPr>
          <p:cNvPr id="5" name="Group 4"/>
          <p:cNvGrpSpPr/>
          <p:nvPr/>
        </p:nvGrpSpPr>
        <p:grpSpPr>
          <a:xfrm>
            <a:off x="762000" y="2286000"/>
            <a:ext cx="6905625" cy="2562225"/>
            <a:chOff x="533400" y="2286000"/>
            <a:chExt cx="6905625" cy="2562225"/>
          </a:xfrm>
        </p:grpSpPr>
        <p:pic>
          <p:nvPicPr>
            <p:cNvPr id="3074" name="Picture 2" descr="http://www.google.com/url?source=imgres&amp;ct=tbn&amp;q=http://www.buzzle.com/img/articleImages/386642-2975-9.jpg&amp;sa=X&amp;ei=q9LIT_ypIqff0QGr-fiHAQ&amp;ved=0CAUQ8wc4CA&amp;usg=AFQjCNGfftqRCcsnwoCxYteiixb0MD--og"/>
            <p:cNvPicPr>
              <a:picLocks noChangeAspect="1" noChangeArrowheads="1"/>
            </p:cNvPicPr>
            <p:nvPr/>
          </p:nvPicPr>
          <p:blipFill>
            <a:blip r:embed="rId2" cstate="print"/>
            <a:srcRect/>
            <a:stretch>
              <a:fillRect/>
            </a:stretch>
          </p:blipFill>
          <p:spPr bwMode="auto">
            <a:xfrm>
              <a:off x="533400" y="2362200"/>
              <a:ext cx="3114675" cy="2447925"/>
            </a:xfrm>
            <a:prstGeom prst="rect">
              <a:avLst/>
            </a:prstGeom>
            <a:noFill/>
          </p:spPr>
        </p:pic>
        <p:pic>
          <p:nvPicPr>
            <p:cNvPr id="3076" name="Picture 4" descr="http://www.google.com/url?source=imgres&amp;ct=tbn&amp;q=http://images.tutorvista.com/content/reproduction/spirogyra-fragmentaion.jpeg&amp;sa=X&amp;ei=0dLIT6eTNYjv0gGfjYmrAQ&amp;ved=0CAUQ8wc4BQ&amp;usg=AFQjCNH4qQahXLAy1WeiQdk6XkzhHXkQaA"/>
            <p:cNvPicPr>
              <a:picLocks noChangeAspect="1" noChangeArrowheads="1"/>
            </p:cNvPicPr>
            <p:nvPr/>
          </p:nvPicPr>
          <p:blipFill>
            <a:blip r:embed="rId3" cstate="print"/>
            <a:srcRect/>
            <a:stretch>
              <a:fillRect/>
            </a:stretch>
          </p:blipFill>
          <p:spPr bwMode="auto">
            <a:xfrm>
              <a:off x="4267200" y="2286000"/>
              <a:ext cx="3171825" cy="256222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38200"/>
            <a:ext cx="8305800" cy="2862322"/>
          </a:xfrm>
          <a:prstGeom prst="rect">
            <a:avLst/>
          </a:prstGeom>
          <a:noFill/>
        </p:spPr>
        <p:txBody>
          <a:bodyPr wrap="square" rtlCol="0">
            <a:spAutoFit/>
          </a:bodyPr>
          <a:lstStyle/>
          <a:p>
            <a:pPr marL="800100" lvl="1" indent="-342900"/>
            <a:endParaRPr lang="en-US" sz="2000" dirty="0" smtClean="0"/>
          </a:p>
          <a:p>
            <a:pPr lvl="1"/>
            <a:r>
              <a:rPr lang="en-US" sz="2000" dirty="0" smtClean="0"/>
              <a:t>E.	Some </a:t>
            </a:r>
            <a:r>
              <a:rPr lang="en-US" sz="2000" dirty="0" err="1" smtClean="0"/>
              <a:t>protists</a:t>
            </a:r>
            <a:r>
              <a:rPr lang="en-US" sz="2000" dirty="0" smtClean="0"/>
              <a:t> are pathogenic.  </a:t>
            </a:r>
            <a:r>
              <a:rPr lang="en-US" sz="2000" u="sng" dirty="0" smtClean="0"/>
              <a:t>Malaria is a disease caused by </a:t>
            </a:r>
            <a:r>
              <a:rPr lang="en-US" sz="2000" dirty="0" smtClean="0"/>
              <a:t>	</a:t>
            </a:r>
            <a:r>
              <a:rPr lang="en-US" sz="2000" u="sng" dirty="0" smtClean="0"/>
              <a:t>parasitic </a:t>
            </a:r>
            <a:r>
              <a:rPr lang="en-US" sz="2000" u="sng" dirty="0" err="1" smtClean="0"/>
              <a:t>protists</a:t>
            </a:r>
            <a:r>
              <a:rPr lang="en-US" sz="2000" u="sng" dirty="0" smtClean="0"/>
              <a:t> called plasmodia</a:t>
            </a:r>
            <a:r>
              <a:rPr lang="en-US" sz="2000" dirty="0" smtClean="0"/>
              <a:t>.  Malaria is </a:t>
            </a:r>
            <a:r>
              <a:rPr lang="en-US" sz="2000" u="sng" dirty="0" smtClean="0"/>
              <a:t>transmitted by </a:t>
            </a:r>
            <a:r>
              <a:rPr lang="en-US" sz="2000" dirty="0" smtClean="0"/>
              <a:t>	</a:t>
            </a:r>
            <a:r>
              <a:rPr lang="en-US" sz="2000" u="sng" dirty="0" smtClean="0"/>
              <a:t>a mosquito</a:t>
            </a:r>
            <a:r>
              <a:rPr lang="en-US" sz="2000" dirty="0" smtClean="0"/>
              <a:t>.  Any organism which transmits/carries a disease 	without being affected by the disease is called a vector.  The 	symptoms of malaria include headache, shaking, chills, and 	fever.  Some forms of malaria may lead to comas, convulsions, 	or even death.</a:t>
            </a:r>
          </a:p>
          <a:p>
            <a:endParaRPr lang="en-US" sz="2000" dirty="0"/>
          </a:p>
        </p:txBody>
      </p:sp>
      <p:grpSp>
        <p:nvGrpSpPr>
          <p:cNvPr id="3" name="Group 8"/>
          <p:cNvGrpSpPr/>
          <p:nvPr/>
        </p:nvGrpSpPr>
        <p:grpSpPr>
          <a:xfrm>
            <a:off x="1600200" y="3810000"/>
            <a:ext cx="6096000" cy="2438400"/>
            <a:chOff x="2209800" y="4038600"/>
            <a:chExt cx="6096000" cy="2438400"/>
          </a:xfrm>
        </p:grpSpPr>
        <p:pic>
          <p:nvPicPr>
            <p:cNvPr id="3080" name="Picture 8" descr="http://t2.gstatic.com/images?q=tbn:ANd9GcRVVsPidENc0RCSiGO5PtfFMa4o2xwBc9DYLrxpPFDiSHfVQ8kkyptwqu65">
              <a:hlinkClick r:id="rId2"/>
            </p:cNvPr>
            <p:cNvPicPr>
              <a:picLocks noChangeAspect="1" noChangeArrowheads="1"/>
            </p:cNvPicPr>
            <p:nvPr/>
          </p:nvPicPr>
          <p:blipFill>
            <a:blip r:embed="rId3" cstate="print"/>
            <a:srcRect/>
            <a:stretch>
              <a:fillRect/>
            </a:stretch>
          </p:blipFill>
          <p:spPr bwMode="auto">
            <a:xfrm>
              <a:off x="5486400" y="4191000"/>
              <a:ext cx="2819400" cy="2178630"/>
            </a:xfrm>
            <a:prstGeom prst="rect">
              <a:avLst/>
            </a:prstGeom>
            <a:noFill/>
          </p:spPr>
        </p:pic>
        <p:pic>
          <p:nvPicPr>
            <p:cNvPr id="3082" name="Picture 10" descr="http://www.google.com/url?source=imgres&amp;ct=tbn&amp;q=http://embryology.med.unsw.edu.au/Defect/images/Malaria_plasmodium_falciparum.jpg&amp;sa=X&amp;ei=R9PIT8WOOe200QGu8pR9&amp;ved=0CAUQ8wc4AQ&amp;usg=AFQjCNHCeOZx8LDJDlfMpF4PQi08PLTmPQ"/>
            <p:cNvPicPr>
              <a:picLocks noChangeAspect="1" noChangeArrowheads="1"/>
            </p:cNvPicPr>
            <p:nvPr/>
          </p:nvPicPr>
          <p:blipFill>
            <a:blip r:embed="rId4" cstate="print"/>
            <a:srcRect/>
            <a:stretch>
              <a:fillRect/>
            </a:stretch>
          </p:blipFill>
          <p:spPr bwMode="auto">
            <a:xfrm>
              <a:off x="2209800" y="4038600"/>
              <a:ext cx="2747493" cy="24384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IV.	How are fungi different from plants?</a:t>
            </a:r>
            <a:br>
              <a:rPr lang="en-US" sz="3200" dirty="0" smtClean="0"/>
            </a:br>
            <a:endParaRPr lang="en-US" sz="3200" dirty="0"/>
          </a:p>
        </p:txBody>
      </p:sp>
      <p:sp>
        <p:nvSpPr>
          <p:cNvPr id="4" name="TextBox 3"/>
          <p:cNvSpPr txBox="1"/>
          <p:nvPr/>
        </p:nvSpPr>
        <p:spPr>
          <a:xfrm>
            <a:off x="914400" y="1524000"/>
            <a:ext cx="7391400" cy="3170099"/>
          </a:xfrm>
          <a:prstGeom prst="rect">
            <a:avLst/>
          </a:prstGeom>
          <a:noFill/>
        </p:spPr>
        <p:txBody>
          <a:bodyPr wrap="square" rtlCol="0">
            <a:spAutoFit/>
          </a:bodyPr>
          <a:lstStyle/>
          <a:p>
            <a:pPr marL="914400" lvl="1" indent="-457200">
              <a:buAutoNum type="alphaUcPeriod"/>
            </a:pPr>
            <a:r>
              <a:rPr lang="en-US" sz="2000" b="1" dirty="0" smtClean="0"/>
              <a:t>Fungi</a:t>
            </a:r>
            <a:r>
              <a:rPr lang="en-US" sz="2000" dirty="0" smtClean="0"/>
              <a:t> are eukaryotic organisms that may be unicellular or </a:t>
            </a:r>
            <a:r>
              <a:rPr lang="en-US" sz="2000" dirty="0" err="1" smtClean="0"/>
              <a:t>multicellular</a:t>
            </a:r>
            <a:r>
              <a:rPr lang="en-US" sz="2000" dirty="0" smtClean="0"/>
              <a:t>.</a:t>
            </a:r>
          </a:p>
          <a:p>
            <a:pPr marL="914400" lvl="1" indent="-457200"/>
            <a:endParaRPr lang="en-US" sz="2000" dirty="0" smtClean="0"/>
          </a:p>
          <a:p>
            <a:pPr marL="914400" lvl="1" indent="-457200">
              <a:buAutoNum type="alphaUcPeriod" startAt="2"/>
            </a:pPr>
            <a:r>
              <a:rPr lang="en-US" sz="2000" dirty="0" smtClean="0"/>
              <a:t>Fungi are </a:t>
            </a:r>
            <a:r>
              <a:rPr lang="en-US" sz="2000" u="sng" dirty="0" smtClean="0"/>
              <a:t>heterotrophic.  </a:t>
            </a:r>
          </a:p>
          <a:p>
            <a:pPr marL="914400" lvl="1" indent="-457200"/>
            <a:r>
              <a:rPr lang="en-US" sz="2000" dirty="0" smtClean="0"/>
              <a:t>	</a:t>
            </a:r>
            <a:r>
              <a:rPr lang="en-US" sz="2000" u="sng" dirty="0" smtClean="0"/>
              <a:t>They obtain food through </a:t>
            </a:r>
            <a:r>
              <a:rPr lang="en-US" sz="2000" dirty="0" smtClean="0"/>
              <a:t>	</a:t>
            </a:r>
          </a:p>
          <a:p>
            <a:pPr marL="914400" lvl="1" indent="-457200"/>
            <a:r>
              <a:rPr lang="en-US" sz="2000" b="1" dirty="0" smtClean="0"/>
              <a:t>	</a:t>
            </a:r>
            <a:r>
              <a:rPr lang="en-US" sz="2000" b="1" u="sng" dirty="0" smtClean="0"/>
              <a:t>extracellular digestion</a:t>
            </a:r>
            <a:r>
              <a:rPr lang="en-US" sz="2000" dirty="0" smtClean="0"/>
              <a:t>, </a:t>
            </a:r>
          </a:p>
          <a:p>
            <a:pPr marL="914400" lvl="1" indent="-457200"/>
            <a:r>
              <a:rPr lang="en-US" sz="2000" dirty="0" smtClean="0"/>
              <a:t>	secreting digestive 	</a:t>
            </a:r>
          </a:p>
          <a:p>
            <a:pPr marL="914400" lvl="1" indent="-457200"/>
            <a:r>
              <a:rPr lang="en-US" sz="2000" dirty="0" smtClean="0"/>
              <a:t>	chemicals and absorbing </a:t>
            </a:r>
          </a:p>
          <a:p>
            <a:pPr marL="914400" lvl="1" indent="-457200"/>
            <a:r>
              <a:rPr lang="en-US" sz="2000" dirty="0" smtClean="0"/>
              <a:t>	nutrients across the cell wall.</a:t>
            </a:r>
          </a:p>
          <a:p>
            <a:pPr marL="914400" lvl="1" indent="-457200"/>
            <a:endParaRPr lang="en-US" sz="2000" dirty="0" smtClean="0"/>
          </a:p>
        </p:txBody>
      </p:sp>
      <p:pic>
        <p:nvPicPr>
          <p:cNvPr id="2050" name="Picture 2" descr="http://www.google.com/url?source=imgres&amp;ct=tbn&amp;q=http://flandrumhill.files.wordpress.com/2009/10/fungi.jpg&amp;sa=X&amp;ei=ldPIT9-gKMLa0QH4xpGwAQ&amp;ved=0CAUQ8wc4Dg&amp;usg=AFQjCNFUPijzxZs2-WZJdOp7FxXV_kvrTQ"/>
          <p:cNvPicPr>
            <a:picLocks noChangeAspect="1" noChangeArrowheads="1"/>
          </p:cNvPicPr>
          <p:nvPr/>
        </p:nvPicPr>
        <p:blipFill>
          <a:blip r:embed="rId2" cstate="print"/>
          <a:srcRect/>
          <a:stretch>
            <a:fillRect/>
          </a:stretch>
        </p:blipFill>
        <p:spPr bwMode="auto">
          <a:xfrm>
            <a:off x="5486400" y="1981200"/>
            <a:ext cx="3352800" cy="3352800"/>
          </a:xfrm>
          <a:prstGeom prst="rect">
            <a:avLst/>
          </a:prstGeom>
          <a:noFill/>
        </p:spPr>
      </p:pic>
      <p:pic>
        <p:nvPicPr>
          <p:cNvPr id="2052" name="Picture 4" descr="http://www.google.com/url?source=imgres&amp;ct=tbn&amp;q=http://fungus.org.uk/images/mildew.jpg&amp;sa=X&amp;ei=ytPIT6v1DqXW0QHFjqF4&amp;ved=0CAUQ8wc4Bg&amp;usg=AFQjCNGxxXtwiFZQGQOuQqozx3T7-Qdaaw"/>
          <p:cNvPicPr>
            <a:picLocks noChangeAspect="1" noChangeArrowheads="1"/>
          </p:cNvPicPr>
          <p:nvPr/>
        </p:nvPicPr>
        <p:blipFill>
          <a:blip r:embed="rId3" cstate="print"/>
          <a:srcRect b="17241"/>
          <a:stretch>
            <a:fillRect/>
          </a:stretch>
        </p:blipFill>
        <p:spPr bwMode="auto">
          <a:xfrm>
            <a:off x="381000" y="4343400"/>
            <a:ext cx="211455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additive="base">
                                        <p:cTn id="37" dur="500" fill="hold"/>
                                        <p:tgtEl>
                                          <p:spTgt spid="2052"/>
                                        </p:tgtEl>
                                        <p:attrNameLst>
                                          <p:attrName>ppt_x</p:attrName>
                                        </p:attrNameLst>
                                      </p:cBhvr>
                                      <p:tavLst>
                                        <p:tav tm="0">
                                          <p:val>
                                            <p:strVal val="#ppt_x"/>
                                          </p:val>
                                        </p:tav>
                                        <p:tav tm="100000">
                                          <p:val>
                                            <p:strVal val="#ppt_x"/>
                                          </p:val>
                                        </p:tav>
                                      </p:tavLst>
                                    </p:anim>
                                    <p:anim calcmode="lin" valueType="num">
                                      <p:cBhvr additive="base">
                                        <p:cTn id="3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dirty="0" smtClean="0"/>
              <a:t>I.	Is a virus a living thing?</a:t>
            </a:r>
            <a:r>
              <a:rPr lang="en-US" dirty="0" smtClean="0"/>
              <a:t/>
            </a:r>
            <a:br>
              <a:rPr lang="en-US" dirty="0" smtClean="0"/>
            </a:br>
            <a:endParaRPr lang="en-US" dirty="0"/>
          </a:p>
        </p:txBody>
      </p:sp>
      <p:sp>
        <p:nvSpPr>
          <p:cNvPr id="3" name="Content Placeholder 2"/>
          <p:cNvSpPr>
            <a:spLocks noGrp="1"/>
          </p:cNvSpPr>
          <p:nvPr>
            <p:ph idx="1"/>
          </p:nvPr>
        </p:nvSpPr>
        <p:spPr>
          <a:xfrm>
            <a:off x="457200" y="1646237"/>
            <a:ext cx="5029200" cy="4526280"/>
          </a:xfrm>
        </p:spPr>
        <p:txBody>
          <a:bodyPr>
            <a:normAutofit fontScale="85000" lnSpcReduction="20000"/>
          </a:bodyPr>
          <a:lstStyle/>
          <a:p>
            <a:pPr>
              <a:buNone/>
            </a:pPr>
            <a:r>
              <a:rPr lang="en-US" sz="3400" dirty="0" smtClean="0"/>
              <a:t>A.</a:t>
            </a:r>
            <a:r>
              <a:rPr lang="en-US" sz="3400" b="1" dirty="0" smtClean="0"/>
              <a:t>	Viruses</a:t>
            </a:r>
            <a:r>
              <a:rPr lang="en-US" sz="3400" dirty="0" smtClean="0"/>
              <a:t>, although </a:t>
            </a:r>
            <a:r>
              <a:rPr lang="en-US" sz="3400" u="sng" dirty="0" smtClean="0"/>
              <a:t>not technically living due to the lack of cellular structure</a:t>
            </a:r>
            <a:r>
              <a:rPr lang="en-US" sz="3400" dirty="0" smtClean="0"/>
              <a:t>, are classified as microorganisms.  </a:t>
            </a:r>
          </a:p>
          <a:p>
            <a:pPr>
              <a:buNone/>
            </a:pPr>
            <a:r>
              <a:rPr lang="en-US" b="1" dirty="0" smtClean="0"/>
              <a:t> </a:t>
            </a:r>
            <a:endParaRPr lang="en-US" dirty="0" smtClean="0"/>
          </a:p>
          <a:p>
            <a:pPr>
              <a:buNone/>
            </a:pPr>
            <a:r>
              <a:rPr lang="en-US" dirty="0" smtClean="0"/>
              <a:t>B.	Viruses are </a:t>
            </a:r>
            <a:r>
              <a:rPr lang="en-US" u="sng" dirty="0" smtClean="0"/>
              <a:t>composed of a protein coat (called a </a:t>
            </a:r>
            <a:r>
              <a:rPr lang="en-US" b="1" u="sng" dirty="0" err="1" smtClean="0"/>
              <a:t>capsid</a:t>
            </a:r>
            <a:r>
              <a:rPr lang="en-US" u="sng" dirty="0" smtClean="0"/>
              <a:t>) that protects a nucleic acid - either DNA or RNA.</a:t>
            </a:r>
            <a:r>
              <a:rPr lang="en-US" dirty="0" smtClean="0"/>
              <a:t>  The shape of  the </a:t>
            </a:r>
            <a:r>
              <a:rPr lang="en-US" dirty="0" err="1" smtClean="0"/>
              <a:t>capsid</a:t>
            </a:r>
            <a:r>
              <a:rPr lang="en-US" dirty="0" smtClean="0"/>
              <a:t> determines the type of cell the virus can infect. </a:t>
            </a:r>
            <a:endParaRPr lang="en-US" dirty="0"/>
          </a:p>
        </p:txBody>
      </p:sp>
      <p:pic>
        <p:nvPicPr>
          <p:cNvPr id="10242" name="Picture 2" descr="http://www.google.com/url?source=imgres&amp;ct=tbn&amp;q=http://www.cbu.edu/~seisen/Viruses_files/image003.jpg&amp;sa=X&amp;ei=UM3IT6m4Lujl0QHryaiHAQ&amp;ved=0CAUQ8wc4BQ&amp;usg=AFQjCNEzkXy_OH0SMBrIkbCgbEadAoC8kA"/>
          <p:cNvPicPr>
            <a:picLocks noChangeAspect="1" noChangeArrowheads="1"/>
          </p:cNvPicPr>
          <p:nvPr/>
        </p:nvPicPr>
        <p:blipFill>
          <a:blip r:embed="rId2" cstate="print"/>
          <a:srcRect/>
          <a:stretch>
            <a:fillRect/>
          </a:stretch>
        </p:blipFill>
        <p:spPr bwMode="auto">
          <a:xfrm>
            <a:off x="5562600" y="2057400"/>
            <a:ext cx="3048000" cy="2905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2"/>
                                        </p:tgtEl>
                                        <p:attrNameLst>
                                          <p:attrName>style.visibility</p:attrName>
                                        </p:attrNameLst>
                                      </p:cBhvr>
                                      <p:to>
                                        <p:strVal val="visible"/>
                                      </p:to>
                                    </p:set>
                                    <p:anim calcmode="lin" valueType="num">
                                      <p:cBhvr additive="base">
                                        <p:cTn id="17" dur="500" fill="hold"/>
                                        <p:tgtEl>
                                          <p:spTgt spid="10242"/>
                                        </p:tgtEl>
                                        <p:attrNameLst>
                                          <p:attrName>ppt_x</p:attrName>
                                        </p:attrNameLst>
                                      </p:cBhvr>
                                      <p:tavLst>
                                        <p:tav tm="0">
                                          <p:val>
                                            <p:strVal val="#ppt_x"/>
                                          </p:val>
                                        </p:tav>
                                        <p:tav tm="100000">
                                          <p:val>
                                            <p:strVal val="#ppt_x"/>
                                          </p:val>
                                        </p:tav>
                                      </p:tavLst>
                                    </p:anim>
                                    <p:anim calcmode="lin" valueType="num">
                                      <p:cBhvr additive="base">
                                        <p:cTn id="1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IV.	How are fungi different from plants?</a:t>
            </a:r>
            <a:br>
              <a:rPr lang="en-US" sz="3200" dirty="0" smtClean="0"/>
            </a:br>
            <a:endParaRPr lang="en-US" sz="3200" dirty="0"/>
          </a:p>
        </p:txBody>
      </p:sp>
      <p:sp>
        <p:nvSpPr>
          <p:cNvPr id="4" name="TextBox 3"/>
          <p:cNvSpPr txBox="1"/>
          <p:nvPr/>
        </p:nvSpPr>
        <p:spPr>
          <a:xfrm>
            <a:off x="914400" y="1524000"/>
            <a:ext cx="7391400" cy="1323439"/>
          </a:xfrm>
          <a:prstGeom prst="rect">
            <a:avLst/>
          </a:prstGeom>
          <a:noFill/>
        </p:spPr>
        <p:txBody>
          <a:bodyPr wrap="square" rtlCol="0">
            <a:spAutoFit/>
          </a:bodyPr>
          <a:lstStyle/>
          <a:p>
            <a:pPr lvl="1"/>
            <a:endParaRPr lang="en-US" sz="2000" dirty="0" smtClean="0"/>
          </a:p>
          <a:p>
            <a:pPr lvl="1"/>
            <a:r>
              <a:rPr lang="en-US" sz="2000" dirty="0" smtClean="0"/>
              <a:t>C.	Fungi may reproduce asexually, such as </a:t>
            </a:r>
            <a:r>
              <a:rPr lang="en-US" sz="2000" b="1" dirty="0" smtClean="0"/>
              <a:t>budding</a:t>
            </a:r>
            <a:r>
              <a:rPr lang="en-US" sz="2000" dirty="0" smtClean="0"/>
              <a:t> in 	yeast.  </a:t>
            </a:r>
            <a:r>
              <a:rPr lang="en-US" sz="2000" b="1" dirty="0" smtClean="0"/>
              <a:t>Spores </a:t>
            </a:r>
            <a:r>
              <a:rPr lang="en-US" sz="2000" dirty="0" smtClean="0"/>
              <a:t>may be used for </a:t>
            </a:r>
            <a:r>
              <a:rPr lang="en-US" sz="2000" u="sng" dirty="0" smtClean="0"/>
              <a:t>asexual or sexual </a:t>
            </a:r>
            <a:r>
              <a:rPr lang="en-US" sz="2000" dirty="0" smtClean="0"/>
              <a:t>	</a:t>
            </a:r>
            <a:r>
              <a:rPr lang="en-US" sz="2000" u="sng" dirty="0" smtClean="0"/>
              <a:t>reproduction. </a:t>
            </a:r>
            <a:endParaRPr lang="en-US" sz="2000" u="sng" dirty="0"/>
          </a:p>
        </p:txBody>
      </p:sp>
      <p:grpSp>
        <p:nvGrpSpPr>
          <p:cNvPr id="3" name="Group 7"/>
          <p:cNvGrpSpPr/>
          <p:nvPr/>
        </p:nvGrpSpPr>
        <p:grpSpPr>
          <a:xfrm>
            <a:off x="1371600" y="2895600"/>
            <a:ext cx="6648450" cy="3571875"/>
            <a:chOff x="914400" y="228600"/>
            <a:chExt cx="6648450" cy="3571875"/>
          </a:xfrm>
        </p:grpSpPr>
        <p:pic>
          <p:nvPicPr>
            <p:cNvPr id="2054" name="Picture 6" descr="http://t2.gstatic.com/images?q=tbn:ANd9GcQo_OKlD-gJ_zKbeItYPLtBRmzvbS0LFjLzyMOX4RdqPAsm6MNHKFvWKw">
              <a:hlinkClick r:id="rId2"/>
            </p:cNvPr>
            <p:cNvPicPr>
              <a:picLocks noChangeAspect="1" noChangeArrowheads="1"/>
            </p:cNvPicPr>
            <p:nvPr/>
          </p:nvPicPr>
          <p:blipFill>
            <a:blip r:embed="rId3" cstate="print"/>
            <a:srcRect/>
            <a:stretch>
              <a:fillRect/>
            </a:stretch>
          </p:blipFill>
          <p:spPr bwMode="auto">
            <a:xfrm>
              <a:off x="914400" y="1143000"/>
              <a:ext cx="2438400" cy="2233492"/>
            </a:xfrm>
            <a:prstGeom prst="rect">
              <a:avLst/>
            </a:prstGeom>
            <a:noFill/>
          </p:spPr>
        </p:pic>
        <p:pic>
          <p:nvPicPr>
            <p:cNvPr id="2056" name="Picture 8" descr="http://www.google.com/url?source=imgres&amp;ct=tbn&amp;q=http://www.wildmanstevebrill.com/JPEG'S/Mushroom%2520Images/Gem-studdedSpores.jpg&amp;sa=X&amp;ei=M9TIT72LNsLj0QGT1PywAQ&amp;ved=0CAUQ8wc4AQ&amp;usg=AFQjCNHBMvtAh8uTRNE4_2AEu6WXXWT7lg"/>
            <p:cNvPicPr>
              <a:picLocks noChangeAspect="1" noChangeArrowheads="1"/>
            </p:cNvPicPr>
            <p:nvPr/>
          </p:nvPicPr>
          <p:blipFill>
            <a:blip r:embed="rId4" cstate="print"/>
            <a:srcRect/>
            <a:stretch>
              <a:fillRect/>
            </a:stretch>
          </p:blipFill>
          <p:spPr bwMode="auto">
            <a:xfrm>
              <a:off x="4038600" y="228600"/>
              <a:ext cx="3524250" cy="357187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600200"/>
            <a:ext cx="7315200" cy="2523768"/>
          </a:xfrm>
          <a:prstGeom prst="rect">
            <a:avLst/>
          </a:prstGeom>
          <a:noFill/>
        </p:spPr>
        <p:txBody>
          <a:bodyPr wrap="square" rtlCol="0">
            <a:spAutoFit/>
          </a:bodyPr>
          <a:lstStyle/>
          <a:p>
            <a:pPr lvl="1"/>
            <a:r>
              <a:rPr lang="en-US" sz="2000" dirty="0" smtClean="0"/>
              <a:t>D.	Some fungi are pathogenic.  Candida is yeast that is a normal inhabitant of moist human epithelial tissue, such as the throat and vagina.  Certain circumstances can cause Candida to become pathogenic by growing too rapidly and releasing harmful substances.  This leads to </a:t>
            </a:r>
            <a:r>
              <a:rPr lang="en-US" sz="2000" u="sng" dirty="0" smtClean="0"/>
              <a:t>conditions such as oral thrush, yeast infections, and/or kidney infections. </a:t>
            </a:r>
          </a:p>
          <a:p>
            <a:endParaRPr lang="en-US" dirty="0"/>
          </a:p>
        </p:txBody>
      </p:sp>
      <p:pic>
        <p:nvPicPr>
          <p:cNvPr id="1026" name="Picture 2" descr="http://www.google.com/url?source=imgres&amp;ct=tbn&amp;q=http://www.oralcancerfoundation.org/dental/images/Candida1.jpg&amp;sa=X&amp;ei=d9TIT9viDMjD0AGFlM14&amp;ved=0CAUQ8wc4Ag&amp;usg=AFQjCNGAoGrzuiIx8k9bYfD7Tw7A0KrFmQ"/>
          <p:cNvPicPr>
            <a:picLocks noChangeAspect="1" noChangeArrowheads="1"/>
          </p:cNvPicPr>
          <p:nvPr/>
        </p:nvPicPr>
        <p:blipFill>
          <a:blip r:embed="rId2" cstate="print"/>
          <a:srcRect/>
          <a:stretch>
            <a:fillRect/>
          </a:stretch>
        </p:blipFill>
        <p:spPr bwMode="auto">
          <a:xfrm>
            <a:off x="4038600" y="3657600"/>
            <a:ext cx="3810000" cy="2543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12845"/>
            <a:ext cx="8458200" cy="3139321"/>
          </a:xfrm>
          <a:prstGeom prst="rect">
            <a:avLst/>
          </a:prstGeom>
        </p:spPr>
        <p:txBody>
          <a:bodyPr wrap="square">
            <a:spAutoFit/>
          </a:bodyPr>
          <a:lstStyle/>
          <a:p>
            <a:pPr lvl="1"/>
            <a:r>
              <a:rPr lang="en-US" dirty="0" smtClean="0"/>
              <a:t>C.	</a:t>
            </a:r>
            <a:r>
              <a:rPr lang="en-US" u="sng" dirty="0" smtClean="0"/>
              <a:t>A </a:t>
            </a:r>
            <a:r>
              <a:rPr lang="en-US" u="sng" dirty="0"/>
              <a:t>virus can only exist by infecting a host cell</a:t>
            </a:r>
            <a:r>
              <a:rPr lang="en-US" dirty="0"/>
              <a:t>.  Viruses are </a:t>
            </a:r>
            <a:r>
              <a:rPr lang="en-US" dirty="0" smtClean="0"/>
              <a:t>	classified </a:t>
            </a:r>
            <a:r>
              <a:rPr lang="en-US" dirty="0"/>
              <a:t>by the reproductive cycle it uses to infect the host </a:t>
            </a:r>
            <a:r>
              <a:rPr lang="en-US" dirty="0" smtClean="0"/>
              <a:t>cell</a:t>
            </a:r>
            <a:r>
              <a:rPr lang="en-US" dirty="0"/>
              <a:t>.</a:t>
            </a:r>
          </a:p>
          <a:p>
            <a:pPr lvl="2"/>
            <a:r>
              <a:rPr lang="en-US" dirty="0" smtClean="0"/>
              <a:t>1.	The </a:t>
            </a:r>
            <a:r>
              <a:rPr lang="en-US" b="1" dirty="0" err="1"/>
              <a:t>lytic</a:t>
            </a:r>
            <a:r>
              <a:rPr lang="en-US" b="1" dirty="0"/>
              <a:t> cycle</a:t>
            </a:r>
            <a:r>
              <a:rPr lang="en-US" dirty="0"/>
              <a:t> describes the “life cycle” in which a </a:t>
            </a:r>
            <a:r>
              <a:rPr lang="en-US" dirty="0" smtClean="0"/>
              <a:t>	virus </a:t>
            </a:r>
            <a:r>
              <a:rPr lang="en-US" u="sng" dirty="0"/>
              <a:t>uses the host cell to make copies of itself, then </a:t>
            </a:r>
            <a:r>
              <a:rPr lang="en-US" u="sng" dirty="0" smtClean="0"/>
              <a:t>	quickly </a:t>
            </a:r>
            <a:r>
              <a:rPr lang="en-US" dirty="0" smtClean="0"/>
              <a:t>	</a:t>
            </a:r>
            <a:r>
              <a:rPr lang="en-US" u="sng" dirty="0" smtClean="0"/>
              <a:t>kills </a:t>
            </a:r>
            <a:r>
              <a:rPr lang="en-US" u="sng" dirty="0"/>
              <a:t>the host cell as new virus copies are </a:t>
            </a:r>
            <a:r>
              <a:rPr lang="en-US" u="sng" dirty="0" smtClean="0"/>
              <a:t>released</a:t>
            </a:r>
            <a:r>
              <a:rPr lang="en-US" dirty="0"/>
              <a:t>.</a:t>
            </a:r>
          </a:p>
          <a:p>
            <a:pPr lvl="2"/>
            <a:r>
              <a:rPr lang="en-US" dirty="0" smtClean="0"/>
              <a:t>2.	The </a:t>
            </a:r>
            <a:r>
              <a:rPr lang="en-US" b="1" dirty="0" err="1"/>
              <a:t>lysogenic</a:t>
            </a:r>
            <a:r>
              <a:rPr lang="en-US" b="1" dirty="0"/>
              <a:t> cycle</a:t>
            </a:r>
            <a:r>
              <a:rPr lang="en-US" dirty="0"/>
              <a:t> describes the “life cycle” in </a:t>
            </a:r>
            <a:r>
              <a:rPr lang="en-US" dirty="0" smtClean="0"/>
              <a:t>which </a:t>
            </a:r>
            <a:r>
              <a:rPr lang="en-US" dirty="0"/>
              <a:t>the </a:t>
            </a:r>
            <a:r>
              <a:rPr lang="en-US" dirty="0" smtClean="0"/>
              <a:t>	</a:t>
            </a:r>
            <a:r>
              <a:rPr lang="en-US" u="sng" dirty="0" smtClean="0"/>
              <a:t>virus </a:t>
            </a:r>
            <a:r>
              <a:rPr lang="en-US" u="sng" dirty="0"/>
              <a:t>has a dormant stage in which the </a:t>
            </a:r>
            <a:r>
              <a:rPr lang="en-US" u="sng" dirty="0" smtClean="0"/>
              <a:t>virus </a:t>
            </a:r>
            <a:r>
              <a:rPr lang="en-US" u="sng" dirty="0"/>
              <a:t>remains inactive </a:t>
            </a:r>
            <a:r>
              <a:rPr lang="en-US" dirty="0" smtClean="0"/>
              <a:t>	</a:t>
            </a:r>
            <a:r>
              <a:rPr lang="en-US" u="sng" dirty="0" smtClean="0"/>
              <a:t>within </a:t>
            </a:r>
            <a:r>
              <a:rPr lang="en-US" u="sng" dirty="0"/>
              <a:t>the cell</a:t>
            </a:r>
            <a:r>
              <a:rPr lang="en-US" dirty="0"/>
              <a:t>.  This dormant </a:t>
            </a:r>
            <a:r>
              <a:rPr lang="en-US" dirty="0" smtClean="0"/>
              <a:t>period </a:t>
            </a:r>
            <a:r>
              <a:rPr lang="en-US" dirty="0"/>
              <a:t>may last for weeks, </a:t>
            </a:r>
            <a:r>
              <a:rPr lang="en-US" dirty="0" smtClean="0"/>
              <a:t>	months</a:t>
            </a:r>
            <a:r>
              <a:rPr lang="en-US" dirty="0"/>
              <a:t>, or years. An </a:t>
            </a:r>
            <a:r>
              <a:rPr lang="en-US" dirty="0" smtClean="0"/>
              <a:t>environmental </a:t>
            </a:r>
            <a:r>
              <a:rPr lang="en-US" dirty="0"/>
              <a:t>trigger may cause </a:t>
            </a:r>
            <a:r>
              <a:rPr lang="en-US" dirty="0" smtClean="0"/>
              <a:t>	the </a:t>
            </a:r>
            <a:r>
              <a:rPr lang="en-US" dirty="0"/>
              <a:t>viral DNA to </a:t>
            </a:r>
            <a:r>
              <a:rPr lang="en-US" dirty="0" smtClean="0"/>
              <a:t>emerge </a:t>
            </a:r>
            <a:r>
              <a:rPr lang="en-US" dirty="0"/>
              <a:t>from the host DNA and begin a </a:t>
            </a:r>
            <a:r>
              <a:rPr lang="en-US" dirty="0" err="1"/>
              <a:t>lytic</a:t>
            </a:r>
            <a:r>
              <a:rPr lang="en-US" dirty="0"/>
              <a:t> </a:t>
            </a:r>
            <a:r>
              <a:rPr lang="en-US" dirty="0" smtClean="0"/>
              <a:t>	cycle </a:t>
            </a:r>
            <a:r>
              <a:rPr lang="en-US" dirty="0"/>
              <a:t>of </a:t>
            </a:r>
            <a:r>
              <a:rPr lang="en-US" dirty="0" smtClean="0"/>
              <a:t>	reproduction</a:t>
            </a:r>
            <a:r>
              <a:rPr lang="en-US" dirty="0"/>
              <a:t>.</a:t>
            </a:r>
          </a:p>
        </p:txBody>
      </p:sp>
      <p:pic>
        <p:nvPicPr>
          <p:cNvPr id="1026" name="Picture 2" descr="T012837A"/>
          <p:cNvPicPr>
            <a:picLocks noChangeAspect="1" noChangeArrowheads="1"/>
          </p:cNvPicPr>
          <p:nvPr/>
        </p:nvPicPr>
        <p:blipFill>
          <a:blip r:embed="rId2" cstate="print">
            <a:grayscl/>
          </a:blip>
          <a:srcRect t="502"/>
          <a:stretch>
            <a:fillRect/>
          </a:stretch>
        </p:blipFill>
        <p:spPr bwMode="auto">
          <a:xfrm>
            <a:off x="228600" y="3727306"/>
            <a:ext cx="5334000" cy="2863994"/>
          </a:xfrm>
          <a:prstGeom prst="rect">
            <a:avLst/>
          </a:prstGeom>
          <a:noFill/>
          <a:ln w="9525">
            <a:noFill/>
            <a:miter lim="800000"/>
            <a:headEnd/>
            <a:tailEnd/>
          </a:ln>
        </p:spPr>
      </p:pic>
      <p:sp>
        <p:nvSpPr>
          <p:cNvPr id="5" name="TextBox 4"/>
          <p:cNvSpPr txBox="1"/>
          <p:nvPr/>
        </p:nvSpPr>
        <p:spPr>
          <a:xfrm>
            <a:off x="5943600" y="3810000"/>
            <a:ext cx="2438400" cy="2308324"/>
          </a:xfrm>
          <a:prstGeom prst="rect">
            <a:avLst/>
          </a:prstGeom>
          <a:noFill/>
        </p:spPr>
        <p:txBody>
          <a:bodyPr wrap="square" rtlCol="0">
            <a:spAutoFit/>
          </a:bodyPr>
          <a:lstStyle/>
          <a:p>
            <a:r>
              <a:rPr lang="en-US" dirty="0" smtClean="0">
                <a:hlinkClick r:id="rId3"/>
              </a:rPr>
              <a:t>Flu Attack! How a virus invades your </a:t>
            </a:r>
            <a:r>
              <a:rPr lang="en-US" dirty="0" smtClean="0">
                <a:hlinkClick r:id="rId3"/>
              </a:rPr>
              <a:t>body</a:t>
            </a:r>
            <a:endParaRPr lang="en-US" dirty="0" smtClean="0"/>
          </a:p>
          <a:p>
            <a:endParaRPr lang="en-US" dirty="0" smtClean="0"/>
          </a:p>
          <a:p>
            <a:r>
              <a:rPr lang="en-US" dirty="0" err="1" smtClean="0">
                <a:hlinkClick r:id="rId4"/>
              </a:rPr>
              <a:t>Lytic</a:t>
            </a:r>
            <a:r>
              <a:rPr lang="en-US" dirty="0" smtClean="0">
                <a:hlinkClick r:id="rId4"/>
              </a:rPr>
              <a:t> Cycle</a:t>
            </a:r>
            <a:endParaRPr lang="en-US" dirty="0" smtClean="0"/>
          </a:p>
          <a:p>
            <a:endParaRPr lang="en-US" dirty="0" smtClean="0"/>
          </a:p>
          <a:p>
            <a:r>
              <a:rPr lang="en-US" dirty="0" smtClean="0">
                <a:hlinkClick r:id="rId5"/>
              </a:rPr>
              <a:t>Virus </a:t>
            </a:r>
            <a:r>
              <a:rPr lang="en-US" dirty="0" err="1" smtClean="0">
                <a:hlinkClick r:id="rId5"/>
              </a:rPr>
              <a:t>Lysogenic</a:t>
            </a:r>
            <a:r>
              <a:rPr lang="en-US" dirty="0" smtClean="0">
                <a:hlinkClick r:id="rId5"/>
              </a:rPr>
              <a:t> Cycle - YouTube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000" y="612845"/>
            <a:ext cx="8458200" cy="3724096"/>
          </a:xfrm>
          <a:prstGeom prst="rect">
            <a:avLst/>
          </a:prstGeom>
        </p:spPr>
        <p:txBody>
          <a:bodyPr wrap="square">
            <a:spAutoFit/>
          </a:bodyPr>
          <a:lstStyle/>
          <a:p>
            <a:r>
              <a:rPr lang="en-US" b="1" dirty="0" smtClean="0"/>
              <a:t> </a:t>
            </a:r>
            <a:endParaRPr lang="en-US" dirty="0" smtClean="0"/>
          </a:p>
          <a:p>
            <a:r>
              <a:rPr lang="en-US" b="1" dirty="0" smtClean="0"/>
              <a:t> </a:t>
            </a:r>
            <a:endParaRPr lang="en-US" dirty="0" smtClean="0"/>
          </a:p>
          <a:p>
            <a:r>
              <a:rPr lang="en-US" b="1" dirty="0" smtClean="0"/>
              <a:t> D.	</a:t>
            </a:r>
            <a:r>
              <a:rPr lang="en-US" sz="2000" dirty="0" smtClean="0"/>
              <a:t>Viruses are </a:t>
            </a:r>
            <a:r>
              <a:rPr lang="en-US" sz="2000" b="1" dirty="0" smtClean="0"/>
              <a:t>pathogenic</a:t>
            </a:r>
            <a:r>
              <a:rPr lang="en-US" sz="2000" dirty="0" smtClean="0"/>
              <a:t>, or </a:t>
            </a:r>
            <a:r>
              <a:rPr lang="en-US" sz="2000" u="sng" dirty="0" smtClean="0"/>
              <a:t>disease-causing microorganisms</a:t>
            </a:r>
          </a:p>
          <a:p>
            <a:pPr marL="1257300" lvl="2" indent="-342900">
              <a:buAutoNum type="arabicPeriod"/>
            </a:pPr>
            <a:r>
              <a:rPr lang="en-US" sz="2000" dirty="0" smtClean="0"/>
              <a:t>HIV causes AIDS.  </a:t>
            </a:r>
            <a:r>
              <a:rPr lang="en-US" sz="2000" u="sng" dirty="0" smtClean="0"/>
              <a:t>HIV infects T-cells</a:t>
            </a:r>
            <a:r>
              <a:rPr lang="en-US" sz="2000" dirty="0" smtClean="0"/>
              <a:t>, which are important for the immune response.  Thus, people with AIDS often die of </a:t>
            </a:r>
            <a:r>
              <a:rPr lang="en-US" sz="2000" u="sng" dirty="0" smtClean="0"/>
              <a:t>opportunistic infections</a:t>
            </a:r>
            <a:r>
              <a:rPr lang="en-US" sz="2000" dirty="0" smtClean="0"/>
              <a:t>, such as pneumonia. </a:t>
            </a:r>
          </a:p>
          <a:p>
            <a:pPr marL="1257300" lvl="2" indent="-342900"/>
            <a:endParaRPr lang="en-US" sz="2000" dirty="0" smtClean="0"/>
          </a:p>
          <a:p>
            <a:pPr marL="1371600" lvl="2" indent="-457200">
              <a:buAutoNum type="arabicPeriod" startAt="2"/>
            </a:pPr>
            <a:r>
              <a:rPr lang="en-US" sz="2000" dirty="0" smtClean="0"/>
              <a:t>Several different viruses cause influenza (the “flu”).  Influenza viruses infect </a:t>
            </a:r>
            <a:r>
              <a:rPr lang="en-US" sz="2000" u="sng" dirty="0" smtClean="0"/>
              <a:t>respiratory cells.  </a:t>
            </a:r>
            <a:r>
              <a:rPr lang="en-US" sz="2000" dirty="0" smtClean="0"/>
              <a:t>The </a:t>
            </a:r>
            <a:r>
              <a:rPr lang="en-US" sz="2000" dirty="0" err="1" smtClean="0"/>
              <a:t>lysis</a:t>
            </a:r>
            <a:r>
              <a:rPr lang="en-US" sz="2000" dirty="0" smtClean="0"/>
              <a:t> of these cells leads to some of the typical symptoms of the flu, such as sore throat and congestion.  </a:t>
            </a:r>
          </a:p>
          <a:p>
            <a:pPr marL="1371600" lvl="2" indent="-457200"/>
            <a:endParaRPr lang="en-US" sz="2000" dirty="0" smtClean="0"/>
          </a:p>
        </p:txBody>
      </p:sp>
      <p:pic>
        <p:nvPicPr>
          <p:cNvPr id="8194" name="Picture 2" descr="http://www.google.com/url?source=imgres&amp;ct=tbn&amp;q=http://www.3dscience.com/img/Products/3D_Models/Biology/Viral/HIV/supporting_images/3d_model_biology_HIV_web1.jpg&amp;sa=X&amp;ei=g83IT5-OOvK00AHt__l7&amp;ved=0CAUQ8wc4CA&amp;usg=AFQjCNHpW5jwe1DVtOZCj3PtOLDsMWOWTQ"/>
          <p:cNvPicPr>
            <a:picLocks noChangeAspect="1" noChangeArrowheads="1"/>
          </p:cNvPicPr>
          <p:nvPr/>
        </p:nvPicPr>
        <p:blipFill>
          <a:blip r:embed="rId2" cstate="print"/>
          <a:srcRect/>
          <a:stretch>
            <a:fillRect/>
          </a:stretch>
        </p:blipFill>
        <p:spPr bwMode="auto">
          <a:xfrm>
            <a:off x="3581400" y="4114800"/>
            <a:ext cx="2324100" cy="2324100"/>
          </a:xfrm>
          <a:prstGeom prst="rect">
            <a:avLst/>
          </a:prstGeom>
          <a:noFill/>
        </p:spPr>
      </p:pic>
      <p:pic>
        <p:nvPicPr>
          <p:cNvPr id="8196" name="Picture 4" descr="http://www.google.com/url?source=imgres&amp;ct=tbn&amp;q=http://www.3dscience.com/img/Products/3D_Models/Biology/Viral/Influenza/supporting_images/3d_model_biology_influenza_web2.jpg&amp;sa=X&amp;ei=vs3IT8ORB-fd0QGuzpmpAQ&amp;ved=0CAUQ8wc4CA&amp;usg=AFQjCNFQkxK4KPehWSHAe58dMposUGSjjg"/>
          <p:cNvPicPr>
            <a:picLocks noChangeAspect="1" noChangeArrowheads="1"/>
          </p:cNvPicPr>
          <p:nvPr/>
        </p:nvPicPr>
        <p:blipFill>
          <a:blip r:embed="rId3" cstate="print"/>
          <a:srcRect/>
          <a:stretch>
            <a:fillRect/>
          </a:stretch>
        </p:blipFill>
        <p:spPr bwMode="auto">
          <a:xfrm>
            <a:off x="6248400" y="3962400"/>
            <a:ext cx="2476500" cy="2476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 calcmode="lin" valueType="num">
                                      <p:cBhvr additive="base">
                                        <p:cTn id="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additive="base">
                                        <p:cTn id="11" dur="500" fill="hold"/>
                                        <p:tgtEl>
                                          <p:spTgt spid="8194"/>
                                        </p:tgtEl>
                                        <p:attrNameLst>
                                          <p:attrName>ppt_x</p:attrName>
                                        </p:attrNameLst>
                                      </p:cBhvr>
                                      <p:tavLst>
                                        <p:tav tm="0">
                                          <p:val>
                                            <p:strVal val="#ppt_x"/>
                                          </p:val>
                                        </p:tav>
                                        <p:tav tm="100000">
                                          <p:val>
                                            <p:strVal val="#ppt_x"/>
                                          </p:val>
                                        </p:tav>
                                      </p:tavLst>
                                    </p:anim>
                                    <p:anim calcmode="lin" valueType="num">
                                      <p:cBhvr additive="base">
                                        <p:cTn id="1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 calcmode="lin" valueType="num">
                                      <p:cBhvr additive="base">
                                        <p:cTn id="1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6"/>
                                        </p:tgtEl>
                                        <p:attrNameLst>
                                          <p:attrName>style.visibility</p:attrName>
                                        </p:attrNameLst>
                                      </p:cBhvr>
                                      <p:to>
                                        <p:strVal val="visible"/>
                                      </p:to>
                                    </p:set>
                                    <p:anim calcmode="lin" valueType="num">
                                      <p:cBhvr additive="base">
                                        <p:cTn id="21" dur="500" fill="hold"/>
                                        <p:tgtEl>
                                          <p:spTgt spid="8196"/>
                                        </p:tgtEl>
                                        <p:attrNameLst>
                                          <p:attrName>ppt_x</p:attrName>
                                        </p:attrNameLst>
                                      </p:cBhvr>
                                      <p:tavLst>
                                        <p:tav tm="0">
                                          <p:val>
                                            <p:strVal val="#ppt_x"/>
                                          </p:val>
                                        </p:tav>
                                        <p:tav tm="100000">
                                          <p:val>
                                            <p:strVal val="#ppt_x"/>
                                          </p:val>
                                        </p:tav>
                                      </p:tavLst>
                                    </p:anim>
                                    <p:anim calcmode="lin" valueType="num">
                                      <p:cBhvr additive="base">
                                        <p:cTn id="2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000" y="612845"/>
            <a:ext cx="8458200" cy="1846659"/>
          </a:xfrm>
          <a:prstGeom prst="rect">
            <a:avLst/>
          </a:prstGeom>
        </p:spPr>
        <p:txBody>
          <a:bodyPr wrap="square">
            <a:spAutoFit/>
          </a:bodyPr>
          <a:lstStyle/>
          <a:p>
            <a:r>
              <a:rPr lang="en-US" b="1" dirty="0" smtClean="0"/>
              <a:t> </a:t>
            </a:r>
            <a:endParaRPr lang="en-US" dirty="0" smtClean="0"/>
          </a:p>
          <a:p>
            <a:r>
              <a:rPr lang="en-US" b="1" dirty="0" smtClean="0"/>
              <a:t> </a:t>
            </a:r>
            <a:endParaRPr lang="en-US" dirty="0" smtClean="0"/>
          </a:p>
          <a:p>
            <a:r>
              <a:rPr lang="en-US" b="1" dirty="0" smtClean="0"/>
              <a:t> </a:t>
            </a:r>
            <a:endParaRPr lang="en-US" sz="2000" dirty="0" smtClean="0"/>
          </a:p>
          <a:p>
            <a:pPr marL="1257300" lvl="2" indent="-342900">
              <a:buAutoNum type="arabicPeriod" startAt="3"/>
            </a:pPr>
            <a:r>
              <a:rPr lang="en-US" sz="2000" dirty="0" smtClean="0"/>
              <a:t>A poxvirus causes smallpox.  Smallpox starts in the </a:t>
            </a:r>
            <a:r>
              <a:rPr lang="en-US" sz="2000" u="sng" dirty="0" smtClean="0"/>
              <a:t>cells of  the   lymph nodes and lungs</a:t>
            </a:r>
            <a:r>
              <a:rPr lang="en-US" sz="2000" dirty="0" smtClean="0"/>
              <a:t>.   Symptoms include severe headaches, muscle ache, and pustules on the skin.  </a:t>
            </a:r>
            <a:endParaRPr lang="en-US" sz="2000" dirty="0"/>
          </a:p>
        </p:txBody>
      </p:sp>
      <p:pic>
        <p:nvPicPr>
          <p:cNvPr id="8198" name="Picture 6" descr="http://textbookofbacteriology.net/themicrobialworld/variola.jpg"/>
          <p:cNvPicPr>
            <a:picLocks noChangeAspect="1" noChangeArrowheads="1"/>
          </p:cNvPicPr>
          <p:nvPr/>
        </p:nvPicPr>
        <p:blipFill>
          <a:blip r:embed="rId2" cstate="print"/>
          <a:srcRect/>
          <a:stretch>
            <a:fillRect/>
          </a:stretch>
        </p:blipFill>
        <p:spPr bwMode="auto">
          <a:xfrm>
            <a:off x="304800" y="2971800"/>
            <a:ext cx="2623862" cy="2524125"/>
          </a:xfrm>
          <a:prstGeom prst="rect">
            <a:avLst/>
          </a:prstGeom>
          <a:noFill/>
        </p:spPr>
      </p:pic>
      <p:pic>
        <p:nvPicPr>
          <p:cNvPr id="8200" name="Picture 8" descr="http://www.google.com/url?source=imgres&amp;ct=tbn&amp;q=http://www.upmc-biosecurity.org/sebin/v/h/smallpox_day9sm.jpg&amp;sa=X&amp;ei=Sc7IT-axJIjZ0QHw0IirAQ&amp;ved=0CAUQ8wc4Cg&amp;usg=AFQjCNFV9vcs5uHgmNJQwVtgTo7rmDXhUQ"/>
          <p:cNvPicPr>
            <a:picLocks noChangeAspect="1" noChangeArrowheads="1"/>
          </p:cNvPicPr>
          <p:nvPr/>
        </p:nvPicPr>
        <p:blipFill>
          <a:blip r:embed="rId3" cstate="print"/>
          <a:srcRect/>
          <a:stretch>
            <a:fillRect/>
          </a:stretch>
        </p:blipFill>
        <p:spPr bwMode="auto">
          <a:xfrm>
            <a:off x="6400800" y="2819400"/>
            <a:ext cx="2398259" cy="3581400"/>
          </a:xfrm>
          <a:prstGeom prst="rect">
            <a:avLst/>
          </a:prstGeom>
          <a:noFill/>
        </p:spPr>
      </p:pic>
      <p:pic>
        <p:nvPicPr>
          <p:cNvPr id="8202" name="Picture 10" descr="http://www.google.com/url?source=imgres&amp;ct=tbn&amp;q=http://www2.cedarcrest.edu/academic/bio/hale/bioT_EID/lectures/smallpox-vaccination-scar.jpg&amp;sa=X&amp;ei=d87IT8vTC-ry0gGX5PSVAQ&amp;ved=0CAUQ8wc4AQ&amp;usg=AFQjCNG_XtBX2_GxdsB3ASwpY7CgF6zU8g"/>
          <p:cNvPicPr>
            <a:picLocks noChangeAspect="1" noChangeArrowheads="1"/>
          </p:cNvPicPr>
          <p:nvPr/>
        </p:nvPicPr>
        <p:blipFill>
          <a:blip r:embed="rId4" cstate="print"/>
          <a:srcRect/>
          <a:stretch>
            <a:fillRect/>
          </a:stretch>
        </p:blipFill>
        <p:spPr bwMode="auto">
          <a:xfrm>
            <a:off x="3124200" y="3124200"/>
            <a:ext cx="31496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anim calcmode="lin" valueType="num">
                                      <p:cBhvr additive="base">
                                        <p:cTn id="7" dur="500" fill="hold"/>
                                        <p:tgtEl>
                                          <p:spTgt spid="8202"/>
                                        </p:tgtEl>
                                        <p:attrNameLst>
                                          <p:attrName>ppt_x</p:attrName>
                                        </p:attrNameLst>
                                      </p:cBhvr>
                                      <p:tavLst>
                                        <p:tav tm="0">
                                          <p:val>
                                            <p:strVal val="#ppt_x"/>
                                          </p:val>
                                        </p:tav>
                                        <p:tav tm="100000">
                                          <p:val>
                                            <p:strVal val="#ppt_x"/>
                                          </p:val>
                                        </p:tav>
                                      </p:tavLst>
                                    </p:anim>
                                    <p:anim calcmode="lin" valueType="num">
                                      <p:cBhvr additive="base">
                                        <p:cTn id="8"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00"/>
                                        </p:tgtEl>
                                        <p:attrNameLst>
                                          <p:attrName>style.visibility</p:attrName>
                                        </p:attrNameLst>
                                      </p:cBhvr>
                                      <p:to>
                                        <p:strVal val="visible"/>
                                      </p:to>
                                    </p:set>
                                    <p:anim calcmode="lin" valueType="num">
                                      <p:cBhvr additive="base">
                                        <p:cTn id="13" dur="500" fill="hold"/>
                                        <p:tgtEl>
                                          <p:spTgt spid="8200"/>
                                        </p:tgtEl>
                                        <p:attrNameLst>
                                          <p:attrName>ppt_x</p:attrName>
                                        </p:attrNameLst>
                                      </p:cBhvr>
                                      <p:tavLst>
                                        <p:tav tm="0">
                                          <p:val>
                                            <p:strVal val="#ppt_x"/>
                                          </p:val>
                                        </p:tav>
                                        <p:tav tm="100000">
                                          <p:val>
                                            <p:strVal val="#ppt_x"/>
                                          </p:val>
                                        </p:tav>
                                      </p:tavLst>
                                    </p:anim>
                                    <p:anim calcmode="lin" valueType="num">
                                      <p:cBhvr additive="base">
                                        <p:cTn id="1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612845"/>
            <a:ext cx="8458200" cy="4985980"/>
          </a:xfrm>
          <a:prstGeom prst="rect">
            <a:avLst/>
          </a:prstGeom>
        </p:spPr>
        <p:txBody>
          <a:bodyPr wrap="square">
            <a:spAutoFit/>
          </a:bodyPr>
          <a:lstStyle/>
          <a:p>
            <a:pPr lvl="1"/>
            <a:r>
              <a:rPr lang="en-US" dirty="0" smtClean="0"/>
              <a:t>E.	</a:t>
            </a:r>
            <a:r>
              <a:rPr lang="en-US" sz="2000" dirty="0" smtClean="0"/>
              <a:t>Virus Prevention and Treatment</a:t>
            </a:r>
          </a:p>
          <a:p>
            <a:pPr lvl="1"/>
            <a:endParaRPr lang="en-US" sz="2000" dirty="0"/>
          </a:p>
          <a:p>
            <a:pPr lvl="2"/>
            <a:r>
              <a:rPr lang="en-US" sz="2000" dirty="0" smtClean="0"/>
              <a:t>1.</a:t>
            </a:r>
            <a:r>
              <a:rPr lang="en-US" sz="2000" b="1" dirty="0" smtClean="0"/>
              <a:t> </a:t>
            </a:r>
            <a:r>
              <a:rPr lang="en-US" sz="2000" dirty="0" smtClean="0"/>
              <a:t>Vaccines can be developed for viral diseases.  A vaccine uses a dead or weakened form of the virus to “turn on” the immune response so that antibodies are produced. </a:t>
            </a:r>
          </a:p>
          <a:p>
            <a:pPr lvl="3"/>
            <a:r>
              <a:rPr lang="en-US" sz="2000" dirty="0" smtClean="0"/>
              <a:t>a.	Active immunity to a virus is conferred by a vaccine or 	by exposure to the virus itself.</a:t>
            </a:r>
          </a:p>
          <a:p>
            <a:pPr lvl="3"/>
            <a:r>
              <a:rPr lang="en-US" sz="2000" dirty="0" smtClean="0"/>
              <a:t>b.	Passive immunity is conferred when antibodies are 	passed 	between individuals (</a:t>
            </a:r>
            <a:r>
              <a:rPr lang="en-US" sz="2000" dirty="0" err="1" smtClean="0"/>
              <a:t>ie</a:t>
            </a:r>
            <a:r>
              <a:rPr lang="en-US" sz="2000" dirty="0" smtClean="0"/>
              <a:t>. through breast milk).</a:t>
            </a:r>
          </a:p>
          <a:p>
            <a:pPr lvl="2"/>
            <a:endParaRPr lang="en-US" sz="2000" dirty="0" smtClean="0"/>
          </a:p>
          <a:p>
            <a:pPr lvl="2"/>
            <a:endParaRPr lang="en-US" sz="2000" dirty="0"/>
          </a:p>
          <a:p>
            <a:pPr lvl="2"/>
            <a:r>
              <a:rPr lang="en-US" sz="2000" dirty="0" smtClean="0"/>
              <a:t>			2.Antiviral medications work by 				interrupting  the virus’s life cycle.  				Antibiotics are NOT effective against 				viruses!</a:t>
            </a:r>
          </a:p>
          <a:p>
            <a:pPr lvl="2"/>
            <a:endParaRPr lang="en-US" dirty="0"/>
          </a:p>
        </p:txBody>
      </p:sp>
      <p:pic>
        <p:nvPicPr>
          <p:cNvPr id="2053" name="Picture 5" descr="http://www.google.com/url?source=imgres&amp;ct=tbn&amp;q=http://lh3.ggpht.com/_yItZwKwfM-I/TWSEAGPCo4I/AAAAAAAABKs/uV0VHnpnY54/immunity-active-passive%255B9%255D.jpg%3Fimgmax%3D800&amp;sa=X&amp;ei=huSLUbCBJZPm8QTG64DQDA&amp;ved=0CAUQ8wc4BA&amp;usg=AFQjCNGWnw-TvdPyLXt33d48LszOidSMPA"/>
          <p:cNvPicPr>
            <a:picLocks noChangeAspect="1" noChangeArrowheads="1"/>
          </p:cNvPicPr>
          <p:nvPr/>
        </p:nvPicPr>
        <p:blipFill>
          <a:blip r:embed="rId2" cstate="print"/>
          <a:srcRect/>
          <a:stretch>
            <a:fillRect/>
          </a:stretch>
        </p:blipFill>
        <p:spPr bwMode="auto">
          <a:xfrm>
            <a:off x="762000" y="3581400"/>
            <a:ext cx="2895600" cy="2981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 calcmode="lin" valueType="num">
                                      <p:cBhvr additive="base">
                                        <p:cTn id="23" dur="500" fill="hold"/>
                                        <p:tgtEl>
                                          <p:spTgt spid="2053"/>
                                        </p:tgtEl>
                                        <p:attrNameLst>
                                          <p:attrName>ppt_x</p:attrName>
                                        </p:attrNameLst>
                                      </p:cBhvr>
                                      <p:tavLst>
                                        <p:tav tm="0">
                                          <p:val>
                                            <p:strVal val="#ppt_x"/>
                                          </p:val>
                                        </p:tav>
                                        <p:tav tm="100000">
                                          <p:val>
                                            <p:strVal val="#ppt_x"/>
                                          </p:val>
                                        </p:tav>
                                      </p:tavLst>
                                    </p:anim>
                                    <p:anim calcmode="lin" valueType="num">
                                      <p:cBhvr additive="base">
                                        <p:cTn id="2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066800"/>
            <a:ext cx="8458200" cy="4401205"/>
          </a:xfrm>
          <a:prstGeom prst="rect">
            <a:avLst/>
          </a:prstGeom>
        </p:spPr>
        <p:txBody>
          <a:bodyPr wrap="square">
            <a:spAutoFit/>
          </a:bodyPr>
          <a:lstStyle/>
          <a:p>
            <a:pPr lvl="1"/>
            <a:r>
              <a:rPr lang="en-US" sz="2000" dirty="0" smtClean="0"/>
              <a:t>F.	Viruses and Natural Selection</a:t>
            </a:r>
          </a:p>
          <a:p>
            <a:pPr marL="1371600" lvl="2" indent="-457200">
              <a:buAutoNum type="arabicPeriod"/>
            </a:pPr>
            <a:r>
              <a:rPr lang="en-US" sz="2000" u="sng" dirty="0" smtClean="0"/>
              <a:t>Viruses often mutate rapidly</a:t>
            </a:r>
            <a:r>
              <a:rPr lang="en-US" sz="2000" dirty="0" smtClean="0"/>
              <a:t>, meaning the actual virus 	being spread changes with each outbreak.  </a:t>
            </a:r>
          </a:p>
          <a:p>
            <a:pPr lvl="2"/>
            <a:endParaRPr lang="en-US" sz="2000" dirty="0" smtClean="0"/>
          </a:p>
          <a:p>
            <a:pPr lvl="2"/>
            <a:r>
              <a:rPr lang="en-US" sz="2000" dirty="0" smtClean="0"/>
              <a:t>2.	Mutations in the HIV virus </a:t>
            </a:r>
            <a:r>
              <a:rPr lang="en-US" sz="2000" u="sng" dirty="0" smtClean="0"/>
              <a:t>make developing a </a:t>
            </a:r>
            <a:r>
              <a:rPr lang="en-US" sz="2000" dirty="0" smtClean="0"/>
              <a:t>	</a:t>
            </a:r>
            <a:r>
              <a:rPr lang="en-US" sz="2000" u="sng" dirty="0" smtClean="0"/>
              <a:t>treatment or vaccine difficult</a:t>
            </a:r>
            <a:r>
              <a:rPr lang="en-US" sz="2000" dirty="0" smtClean="0"/>
              <a:t>. Viruses that are resistant 	due to mutations can </a:t>
            </a:r>
            <a:r>
              <a:rPr lang="en-US" sz="2000" u="sng" dirty="0" smtClean="0"/>
              <a:t>survive and reproduce by natural </a:t>
            </a:r>
            <a:r>
              <a:rPr lang="en-US" sz="2000" dirty="0" smtClean="0"/>
              <a:t>	</a:t>
            </a:r>
            <a:r>
              <a:rPr lang="en-US" sz="2000" u="sng" dirty="0" smtClean="0"/>
              <a:t>selection. </a:t>
            </a:r>
          </a:p>
          <a:p>
            <a:pPr lvl="2"/>
            <a:endParaRPr lang="en-US" sz="2000" dirty="0" smtClean="0"/>
          </a:p>
          <a:p>
            <a:pPr lvl="2"/>
            <a:r>
              <a:rPr lang="en-US" sz="2000" dirty="0" smtClean="0"/>
              <a:t>				3. Flu epidemics are caused by 					viruses that are genetically 					different enough from earlier 					years’ viruses 	that people  					have little immunity to them.</a:t>
            </a:r>
          </a:p>
        </p:txBody>
      </p:sp>
      <p:pic>
        <p:nvPicPr>
          <p:cNvPr id="26626" name="Picture 2" descr="http://www.google.com/url?source=imgres&amp;ct=tbn&amp;q=http://www.bbc.co.uk/nol/shared/bsp/hi/dhtml_slides/09/swine_flu/img/slide02.gif&amp;sa=X&amp;ei=Z-WLUfuPMZG89QSdgYHwDw&amp;ved=0CAUQ8wc4BQ&amp;usg=AFQjCNEIJyxoMYflyhkVIL73qAdA8ePKIw"/>
          <p:cNvPicPr>
            <a:picLocks noChangeAspect="1" noChangeArrowheads="1"/>
          </p:cNvPicPr>
          <p:nvPr/>
        </p:nvPicPr>
        <p:blipFill>
          <a:blip r:embed="rId2" cstate="print"/>
          <a:srcRect/>
          <a:stretch>
            <a:fillRect/>
          </a:stretch>
        </p:blipFill>
        <p:spPr bwMode="auto">
          <a:xfrm>
            <a:off x="381000" y="3733800"/>
            <a:ext cx="443865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626"/>
                                        </p:tgtEl>
                                        <p:attrNameLst>
                                          <p:attrName>style.visibility</p:attrName>
                                        </p:attrNameLst>
                                      </p:cBhvr>
                                      <p:to>
                                        <p:strVal val="visible"/>
                                      </p:to>
                                    </p:set>
                                    <p:anim calcmode="lin" valueType="num">
                                      <p:cBhvr additive="base">
                                        <p:cTn id="17" dur="500" fill="hold"/>
                                        <p:tgtEl>
                                          <p:spTgt spid="26626"/>
                                        </p:tgtEl>
                                        <p:attrNameLst>
                                          <p:attrName>ppt_x</p:attrName>
                                        </p:attrNameLst>
                                      </p:cBhvr>
                                      <p:tavLst>
                                        <p:tav tm="0">
                                          <p:val>
                                            <p:strVal val="#ppt_x"/>
                                          </p:val>
                                        </p:tav>
                                        <p:tav tm="100000">
                                          <p:val>
                                            <p:strVal val="#ppt_x"/>
                                          </p:val>
                                        </p:tav>
                                      </p:tavLst>
                                    </p:anim>
                                    <p:anim calcmode="lin" valueType="num">
                                      <p:cBhvr additive="base">
                                        <p:cTn id="1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Are all bacteria “bad”?</a:t>
            </a:r>
            <a:endParaRPr lang="en-US" dirty="0"/>
          </a:p>
        </p:txBody>
      </p:sp>
      <p:sp>
        <p:nvSpPr>
          <p:cNvPr id="3" name="Content Placeholder 2"/>
          <p:cNvSpPr>
            <a:spLocks noGrp="1"/>
          </p:cNvSpPr>
          <p:nvPr>
            <p:ph idx="1"/>
          </p:nvPr>
        </p:nvSpPr>
        <p:spPr>
          <a:xfrm>
            <a:off x="3200400" y="1646237"/>
            <a:ext cx="5943600" cy="4221163"/>
          </a:xfrm>
        </p:spPr>
        <p:txBody>
          <a:bodyPr>
            <a:normAutofit fontScale="92500" lnSpcReduction="20000"/>
          </a:bodyPr>
          <a:lstStyle/>
          <a:p>
            <a:pPr>
              <a:buNone/>
            </a:pPr>
            <a:r>
              <a:rPr lang="en-US" dirty="0" smtClean="0"/>
              <a:t>A.	All </a:t>
            </a:r>
            <a:r>
              <a:rPr lang="en-US" b="1" dirty="0" smtClean="0"/>
              <a:t>bacteria</a:t>
            </a:r>
            <a:r>
              <a:rPr lang="en-US" dirty="0" smtClean="0"/>
              <a:t> are classified 	in the kingdoms 	</a:t>
            </a:r>
            <a:r>
              <a:rPr lang="en-US" b="1" dirty="0" err="1" smtClean="0"/>
              <a:t>Eubacteria</a:t>
            </a:r>
            <a:r>
              <a:rPr lang="en-US" dirty="0" smtClean="0"/>
              <a:t>  and 	</a:t>
            </a:r>
            <a:r>
              <a:rPr lang="en-US" b="1" dirty="0" err="1" smtClean="0"/>
              <a:t>Archaebacteria</a:t>
            </a:r>
            <a:r>
              <a:rPr lang="en-US" dirty="0" smtClean="0"/>
              <a:t>.  They 	are </a:t>
            </a:r>
            <a:r>
              <a:rPr lang="en-US" u="sng" dirty="0" smtClean="0"/>
              <a:t>differentiated by the </a:t>
            </a:r>
            <a:r>
              <a:rPr lang="en-US" dirty="0" smtClean="0"/>
              <a:t>	</a:t>
            </a:r>
            <a:r>
              <a:rPr lang="en-US" u="sng" dirty="0" smtClean="0"/>
              <a:t>chemicals found in the </a:t>
            </a:r>
            <a:r>
              <a:rPr lang="en-US" dirty="0" smtClean="0"/>
              <a:t>	</a:t>
            </a:r>
            <a:r>
              <a:rPr lang="en-US" u="sng" dirty="0" smtClean="0"/>
              <a:t>bacterial cell wall</a:t>
            </a:r>
            <a:r>
              <a:rPr lang="en-US" dirty="0" smtClean="0"/>
              <a:t>.  They 	are all unicellular and 	prokaryotic</a:t>
            </a:r>
            <a:endParaRPr lang="en-US" u="sng" dirty="0" smtClean="0"/>
          </a:p>
          <a:p>
            <a:pPr lvl="1">
              <a:buNone/>
            </a:pPr>
            <a:endParaRPr lang="en-US" sz="2000" dirty="0" smtClean="0"/>
          </a:p>
          <a:p>
            <a:pPr>
              <a:buNone/>
            </a:pPr>
            <a:r>
              <a:rPr lang="en-US" sz="2000" dirty="0" smtClean="0"/>
              <a:t>	</a:t>
            </a:r>
            <a:endParaRPr lang="en-US" sz="2000" dirty="0"/>
          </a:p>
        </p:txBody>
      </p:sp>
      <p:pic>
        <p:nvPicPr>
          <p:cNvPr id="7170" name="Picture 2" descr="http://www.google.com/url?source=imgres&amp;ct=tbn&amp;q=http://upload.wikimedia.org/wikipedia/commons/thumb/3/32/EscherichiaColi_NIAID.jpg/210px-EscherichiaColi_NIAID.jpg&amp;sa=X&amp;ei=6s7IT-fXK-H20gGuvpmJAQ&amp;ved=0CAUQ8wc4AQ&amp;usg=AFQjCNEkw5ysA2kbUKS2SiwBQdflNEhfug"/>
          <p:cNvPicPr>
            <a:picLocks noChangeAspect="1" noChangeArrowheads="1"/>
          </p:cNvPicPr>
          <p:nvPr/>
        </p:nvPicPr>
        <p:blipFill>
          <a:blip r:embed="rId2" cstate="print"/>
          <a:srcRect/>
          <a:stretch>
            <a:fillRect/>
          </a:stretch>
        </p:blipFill>
        <p:spPr bwMode="auto">
          <a:xfrm>
            <a:off x="609600" y="1600200"/>
            <a:ext cx="2048359" cy="1726474"/>
          </a:xfrm>
          <a:prstGeom prst="rect">
            <a:avLst/>
          </a:prstGeom>
          <a:noFill/>
        </p:spPr>
      </p:pic>
      <p:pic>
        <p:nvPicPr>
          <p:cNvPr id="7172" name="Picture 4" descr="http://www.google.com/url?source=imgres&amp;ct=tbn&amp;q=http://www.ict-science-to-society.org/pathogenomics/images/bacteria_cell.jpg&amp;sa=X&amp;ei=Fs_IT-rsNOno0QHGsb2rAQ&amp;ved=0CAUQ8wc4Aw&amp;usg=AFQjCNG2sVggb4Ih6JPZut7pZUHrkyCHXg"/>
          <p:cNvPicPr>
            <a:picLocks noChangeAspect="1" noChangeArrowheads="1"/>
          </p:cNvPicPr>
          <p:nvPr/>
        </p:nvPicPr>
        <p:blipFill>
          <a:blip r:embed="rId3" cstate="print"/>
          <a:srcRect/>
          <a:stretch>
            <a:fillRect/>
          </a:stretch>
        </p:blipFill>
        <p:spPr bwMode="auto">
          <a:xfrm>
            <a:off x="762000" y="3657600"/>
            <a:ext cx="2038350" cy="2620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 calcmode="lin" valueType="num">
                                      <p:cBhvr additive="base">
                                        <p:cTn id="15" dur="500" fill="hold"/>
                                        <p:tgtEl>
                                          <p:spTgt spid="7172"/>
                                        </p:tgtEl>
                                        <p:attrNameLst>
                                          <p:attrName>ppt_x</p:attrName>
                                        </p:attrNameLst>
                                      </p:cBhvr>
                                      <p:tavLst>
                                        <p:tav tm="0">
                                          <p:val>
                                            <p:strVal val="#ppt_x"/>
                                          </p:val>
                                        </p:tav>
                                        <p:tav tm="100000">
                                          <p:val>
                                            <p:strVal val="#ppt_x"/>
                                          </p:val>
                                        </p:tav>
                                      </p:tavLst>
                                    </p:anim>
                                    <p:anim calcmode="lin" valueType="num">
                                      <p:cBhvr additive="base">
                                        <p:cTn id="16"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Are all bacteria “bad”?</a:t>
            </a:r>
            <a:endParaRPr lang="en-US" dirty="0"/>
          </a:p>
        </p:txBody>
      </p:sp>
      <p:sp>
        <p:nvSpPr>
          <p:cNvPr id="3" name="Content Placeholder 2"/>
          <p:cNvSpPr>
            <a:spLocks noGrp="1"/>
          </p:cNvSpPr>
          <p:nvPr>
            <p:ph idx="1"/>
          </p:nvPr>
        </p:nvSpPr>
        <p:spPr>
          <a:xfrm>
            <a:off x="3200400" y="1646237"/>
            <a:ext cx="5943600" cy="4221163"/>
          </a:xfrm>
        </p:spPr>
        <p:txBody>
          <a:bodyPr>
            <a:normAutofit/>
          </a:bodyPr>
          <a:lstStyle/>
          <a:p>
            <a:pPr lvl="1">
              <a:buNone/>
            </a:pPr>
            <a:r>
              <a:rPr lang="en-US" sz="2800" dirty="0" smtClean="0"/>
              <a:t>B.	Bacteria </a:t>
            </a:r>
            <a:r>
              <a:rPr lang="en-US" sz="2800" u="sng" dirty="0" smtClean="0"/>
              <a:t>reproduce through </a:t>
            </a:r>
            <a:r>
              <a:rPr lang="en-US" sz="2800" b="1" u="sng" dirty="0" smtClean="0"/>
              <a:t>binary fission </a:t>
            </a:r>
            <a:r>
              <a:rPr lang="en-US" sz="2800" u="sng" dirty="0" smtClean="0"/>
              <a:t>but can also exchange DNA by  </a:t>
            </a:r>
            <a:r>
              <a:rPr lang="en-US" sz="2800" b="1" u="sng" dirty="0" smtClean="0"/>
              <a:t>conjugation</a:t>
            </a:r>
            <a:r>
              <a:rPr lang="en-US" sz="2800" dirty="0" smtClean="0"/>
              <a:t>.  This allows for genetic variation.</a:t>
            </a:r>
          </a:p>
          <a:p>
            <a:pPr>
              <a:buNone/>
            </a:pPr>
            <a:r>
              <a:rPr lang="en-US" sz="2000" dirty="0" smtClean="0"/>
              <a:t>	</a:t>
            </a:r>
            <a:endParaRPr lang="en-US" sz="2000" dirty="0"/>
          </a:p>
        </p:txBody>
      </p:sp>
      <p:pic>
        <p:nvPicPr>
          <p:cNvPr id="7174" name="Picture 6" descr="http://www.google.com/url?source=imgres&amp;ct=tbn&amp;q=http://www.biologycorner.com/resources/fission.jpg&amp;sa=X&amp;ei=as_IT_ySM6TX0QH05KSTAQ&amp;ved=0CAUQ8wc4BA&amp;usg=AFQjCNGhTuP_8RU7j9mYC4-BnmWFzlQUBg"/>
          <p:cNvPicPr>
            <a:picLocks noChangeAspect="1" noChangeArrowheads="1"/>
          </p:cNvPicPr>
          <p:nvPr/>
        </p:nvPicPr>
        <p:blipFill>
          <a:blip r:embed="rId2" cstate="print"/>
          <a:srcRect/>
          <a:stretch>
            <a:fillRect/>
          </a:stretch>
        </p:blipFill>
        <p:spPr bwMode="auto">
          <a:xfrm>
            <a:off x="685800" y="1905000"/>
            <a:ext cx="2383558" cy="3048000"/>
          </a:xfrm>
          <a:prstGeom prst="rect">
            <a:avLst/>
          </a:prstGeom>
          <a:noFill/>
        </p:spPr>
      </p:pic>
      <p:pic>
        <p:nvPicPr>
          <p:cNvPr id="7176" name="Picture 8" descr="http://www.google.com/url?source=imgres&amp;ct=tbn&amp;q=http://i.ytimg.com/vi/O-EdX4MaMFE/0.jpg&amp;sa=X&amp;ei=q8_IT_ftHIXX0QGg35ijAQ&amp;ved=0CAUQ8wc4Dw&amp;usg=AFQjCNFUzpj_Xx3MRoBAqU8Uct3VfSRGzQ"/>
          <p:cNvPicPr>
            <a:picLocks noChangeAspect="1" noChangeArrowheads="1"/>
          </p:cNvPicPr>
          <p:nvPr/>
        </p:nvPicPr>
        <p:blipFill>
          <a:blip r:embed="rId3" cstate="print"/>
          <a:srcRect/>
          <a:stretch>
            <a:fillRect/>
          </a:stretch>
        </p:blipFill>
        <p:spPr bwMode="auto">
          <a:xfrm>
            <a:off x="4419600" y="4114800"/>
            <a:ext cx="26416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500" fill="hold"/>
                                        <p:tgtEl>
                                          <p:spTgt spid="7174"/>
                                        </p:tgtEl>
                                        <p:attrNameLst>
                                          <p:attrName>ppt_x</p:attrName>
                                        </p:attrNameLst>
                                      </p:cBhvr>
                                      <p:tavLst>
                                        <p:tav tm="0">
                                          <p:val>
                                            <p:strVal val="#ppt_x"/>
                                          </p:val>
                                        </p:tav>
                                        <p:tav tm="100000">
                                          <p:val>
                                            <p:strVal val="#ppt_x"/>
                                          </p:val>
                                        </p:tav>
                                      </p:tavLst>
                                    </p:anim>
                                    <p:anim calcmode="lin" valueType="num">
                                      <p:cBhvr additive="base">
                                        <p:cTn id="12"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additive="base">
                                        <p:cTn id="17" dur="500" fill="hold"/>
                                        <p:tgtEl>
                                          <p:spTgt spid="7176"/>
                                        </p:tgtEl>
                                        <p:attrNameLst>
                                          <p:attrName>ppt_x</p:attrName>
                                        </p:attrNameLst>
                                      </p:cBhvr>
                                      <p:tavLst>
                                        <p:tav tm="0">
                                          <p:val>
                                            <p:strVal val="#ppt_x"/>
                                          </p:val>
                                        </p:tav>
                                        <p:tav tm="100000">
                                          <p:val>
                                            <p:strVal val="#ppt_x"/>
                                          </p:val>
                                        </p:tav>
                                      </p:tavLst>
                                    </p:anim>
                                    <p:anim calcmode="lin" valueType="num">
                                      <p:cBhvr additive="base">
                                        <p:cTn id="18"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257</TotalTime>
  <Words>225</Words>
  <Application>Microsoft Office PowerPoint</Application>
  <PresentationFormat>On-screen Show (4:3)</PresentationFormat>
  <Paragraphs>81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Foundry</vt:lpstr>
      <vt:lpstr>Viruses/Bacteria/Protists/Fungi</vt:lpstr>
      <vt:lpstr>I. Is a virus a living thing? </vt:lpstr>
      <vt:lpstr>Slide 3</vt:lpstr>
      <vt:lpstr>Slide 4</vt:lpstr>
      <vt:lpstr>Slide 5</vt:lpstr>
      <vt:lpstr>Slide 6</vt:lpstr>
      <vt:lpstr>Slide 7</vt:lpstr>
      <vt:lpstr>II. Are all bacteria “bad”?</vt:lpstr>
      <vt:lpstr>II. Are all bacteria “bad”?</vt:lpstr>
      <vt:lpstr>II. Are all bacteria “bad”?</vt:lpstr>
      <vt:lpstr>Slide 11</vt:lpstr>
      <vt:lpstr>Slide 12</vt:lpstr>
      <vt:lpstr>III. What is a Protist? </vt:lpstr>
      <vt:lpstr>III. What is a Protist? </vt:lpstr>
      <vt:lpstr>Slide 15</vt:lpstr>
      <vt:lpstr>Slide 16</vt:lpstr>
      <vt:lpstr>Slide 17</vt:lpstr>
      <vt:lpstr>Slide 18</vt:lpstr>
      <vt:lpstr>IV. How are fungi different from plants? </vt:lpstr>
      <vt:lpstr>IV. How are fungi different from plants? </vt:lpstr>
      <vt:lpstr>Slide 21</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Viruses/Bacteria/Protists/Fungi</dc:title>
  <dc:creator>shari.mudd</dc:creator>
  <cp:lastModifiedBy>shari.mudd</cp:lastModifiedBy>
  <cp:revision>34</cp:revision>
  <dcterms:created xsi:type="dcterms:W3CDTF">2012-05-31T17:56:31Z</dcterms:created>
  <dcterms:modified xsi:type="dcterms:W3CDTF">2014-11-25T18:23:45Z</dcterms:modified>
</cp:coreProperties>
</file>