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9" r:id="rId4"/>
    <p:sldId id="261" r:id="rId5"/>
    <p:sldId id="263" r:id="rId6"/>
    <p:sldId id="264" r:id="rId7"/>
    <p:sldId id="266" r:id="rId8"/>
    <p:sldId id="267" r:id="rId9"/>
    <p:sldId id="268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348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4820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34821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4822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4823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2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34825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4826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482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483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483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DE44FB0-8D52-4C0B-B99B-614F6107B4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965D8-0A5B-4301-B6F8-1B837A052E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EA11B-2DE1-4635-81D2-CA6319BC01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76A2779-7782-480D-92DE-7CFDD1E487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Media Placeholder 2"/>
          <p:cNvSpPr>
            <a:spLocks noGrp="1"/>
          </p:cNvSpPr>
          <p:nvPr>
            <p:ph type="media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A95D709-B76C-4AF7-8384-16EDAF1838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ED48AA1-910B-4B09-B00B-298C12C0F1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BFCE3-4DEC-40A1-B3F4-9D9B68D627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D2D25-7717-4E83-8DA4-2D382D26F6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EE977-2436-4C84-9ECB-4A418AF460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37144-FBA8-4F83-97A3-4371F0AA48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34C66-210F-4DA0-AECF-3A6A2B5833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4928C-6FA8-4D51-B3FF-C89904E809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C9394-0462-4E39-800B-FC20E3BF89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88665-8BC1-4D8D-9451-9EFF4D24E9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337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3796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3379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379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79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80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338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BF1B440-28FF-48D4-ACA1-C1F8363B2F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12.jpeg"/><Relationship Id="rId2" Type="http://schemas.openxmlformats.org/officeDocument/2006/relationships/hyperlink" Target="http://www.youtube.com/watch?v=C1_uez5WX1o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arthguide.ucsd.edu/earthguide/diagrams/photosynthesis/photosynthesis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_xZuCPIHvk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sc-online.com/objects/index_tj.asp?objid=AP1101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olaf.edu/people/giannini/flashanimat/transport/diffusion.sw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hyperlink" Target="http://www.stolaf.edu/people/giannini/flashanimat/transport/osmosis.sw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vdsb.on.ca/westmin/science/sbi3a1/Cells/Osmosis.htm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ookscole.com/chemistry_d/templates/student_resources/shared_resources/animations/ion_pump/ionpump.html" TargetMode="External"/><Relationship Id="rId2" Type="http://schemas.openxmlformats.org/officeDocument/2006/relationships/hyperlink" Target="http://programs.northlandcollege.edu/biology/Biology1111/animations/transport1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tolaf.edu/people/giannini/flashanimat/cellstructures/phagocitosis.swf" TargetMode="External"/><Relationship Id="rId4" Type="http://schemas.openxmlformats.org/officeDocument/2006/relationships/hyperlink" Target="http://www.stolaf.edu/people/giannini/flashanimat/transport/secondary%20active%20transport.sw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Cellular </a:t>
            </a:r>
            <a:r>
              <a:rPr lang="en-US" dirty="0"/>
              <a:t>Physiology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2</a:t>
            </a:r>
            <a:r>
              <a:rPr lang="en-US" smtClean="0"/>
              <a:t>, Module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066800" indent="-1066800"/>
            <a:r>
              <a:rPr lang="en-US" sz="2400" dirty="0" smtClean="0"/>
              <a:t>III. How </a:t>
            </a:r>
            <a:r>
              <a:rPr lang="en-US" sz="2400" dirty="0"/>
              <a:t>does energy from the sun become energy for life</a:t>
            </a:r>
            <a:r>
              <a:rPr lang="en-US" sz="2400" dirty="0" smtClean="0"/>
              <a:t>?</a:t>
            </a:r>
            <a:br>
              <a:rPr lang="en-US" sz="2400" dirty="0" smtClean="0"/>
            </a:br>
            <a:r>
              <a:rPr lang="en-US" sz="1800" dirty="0" smtClean="0">
                <a:hlinkClick r:id="rId2"/>
              </a:rPr>
              <a:t>MY FAVE SONG: THE PHOTOSYNTHESIS SONG - YouTube</a:t>
            </a:r>
            <a:endParaRPr lang="en-US" sz="1800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3800" y="1600200"/>
            <a:ext cx="4953000" cy="472440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/>
              <a:t>A. Organisms called </a:t>
            </a:r>
            <a:r>
              <a:rPr lang="en-US" u="sng"/>
              <a:t>producers convert light energy to chemical energy</a:t>
            </a:r>
            <a:r>
              <a:rPr lang="en-US"/>
              <a:t> using a process called </a:t>
            </a:r>
            <a:r>
              <a:rPr lang="en-US" u="sng"/>
              <a:t>photosynthesis</a:t>
            </a:r>
            <a:r>
              <a:rPr lang="en-US"/>
              <a:t>.  The chemical energy produced in photosynthesis is </a:t>
            </a:r>
            <a:r>
              <a:rPr lang="en-US" u="sng"/>
              <a:t>in the form of sugar</a:t>
            </a:r>
            <a:r>
              <a:rPr lang="en-US"/>
              <a:t>.  This allows producers to </a:t>
            </a:r>
            <a:r>
              <a:rPr lang="en-US" u="sng"/>
              <a:t>store the energy</a:t>
            </a:r>
            <a:r>
              <a:rPr lang="en-US"/>
              <a:t> for later use.</a:t>
            </a:r>
          </a:p>
        </p:txBody>
      </p:sp>
      <p:pic>
        <p:nvPicPr>
          <p:cNvPr id="37892" name="Picture 4" descr="MMj03363520000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447800"/>
            <a:ext cx="1114425" cy="1143000"/>
          </a:xfrm>
          <a:prstGeom prst="rect">
            <a:avLst/>
          </a:prstGeom>
          <a:noFill/>
        </p:spPr>
      </p:pic>
      <p:pic>
        <p:nvPicPr>
          <p:cNvPr id="37893" name="Picture 5" descr="MMj03363510000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2667000"/>
            <a:ext cx="1752600" cy="1752600"/>
          </a:xfrm>
          <a:prstGeom prst="rect">
            <a:avLst/>
          </a:prstGeom>
          <a:noFill/>
        </p:spPr>
      </p:pic>
      <p:pic>
        <p:nvPicPr>
          <p:cNvPr id="37894" name="Picture 6" descr="MMj02544800000[1]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4495800"/>
            <a:ext cx="1323975" cy="904875"/>
          </a:xfrm>
          <a:prstGeom prst="rect">
            <a:avLst/>
          </a:prstGeom>
          <a:noFill/>
        </p:spPr>
      </p:pic>
      <p:sp>
        <p:nvSpPr>
          <p:cNvPr id="37899" name="AutoShape 11"/>
          <p:cNvSpPr>
            <a:spLocks noChangeArrowheads="1"/>
          </p:cNvSpPr>
          <p:nvPr/>
        </p:nvSpPr>
        <p:spPr bwMode="auto">
          <a:xfrm rot="3184214">
            <a:off x="1295400" y="2286000"/>
            <a:ext cx="5334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AutoShape 12"/>
          <p:cNvSpPr>
            <a:spLocks noChangeArrowheads="1"/>
          </p:cNvSpPr>
          <p:nvPr/>
        </p:nvSpPr>
        <p:spPr bwMode="auto">
          <a:xfrm rot="3072938">
            <a:off x="2667000" y="3962400"/>
            <a:ext cx="5334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AutoShape 13"/>
          <p:cNvSpPr>
            <a:spLocks noChangeArrowheads="1"/>
          </p:cNvSpPr>
          <p:nvPr/>
        </p:nvSpPr>
        <p:spPr bwMode="auto">
          <a:xfrm rot="3096675">
            <a:off x="3609975" y="481965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7902" name="Picture 14" descr="j0178112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5486400"/>
            <a:ext cx="1143000" cy="1152525"/>
          </a:xfrm>
          <a:prstGeom prst="rect">
            <a:avLst/>
          </a:prstGeom>
          <a:noFill/>
        </p:spPr>
      </p:pic>
      <p:pic>
        <p:nvPicPr>
          <p:cNvPr id="37905" name="Picture 17" descr="plantcellwal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62200" y="2362200"/>
            <a:ext cx="1500188" cy="1212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9" grpId="0" animBg="1"/>
      <p:bldP spid="37900" grpId="0" animBg="1"/>
      <p:bldP spid="3790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III	How does energy from the sun </a:t>
            </a:r>
            <a:br>
              <a:rPr lang="en-US" sz="3800"/>
            </a:br>
            <a:r>
              <a:rPr lang="en-US" sz="3800"/>
              <a:t>        become energy for life?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0" y="1600200"/>
            <a:ext cx="5638800" cy="4530725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B. Photosynthesis takes place within the cell.  </a:t>
            </a:r>
          </a:p>
          <a:p>
            <a:pPr marL="1352550" lvl="2" indent="-4381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100" dirty="0"/>
              <a:t>In eukaryotic cells, organelles called </a:t>
            </a:r>
            <a:r>
              <a:rPr lang="en-US" sz="2100" u="sng" dirty="0"/>
              <a:t>chloroplasts</a:t>
            </a:r>
            <a:r>
              <a:rPr lang="en-US" sz="2100" dirty="0"/>
              <a:t> are the site of photosynthesis.  </a:t>
            </a:r>
          </a:p>
          <a:p>
            <a:pPr marL="1352550" lvl="2" indent="-4381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100" dirty="0"/>
              <a:t>Chloroplasts are filled with a pigment called </a:t>
            </a:r>
            <a:r>
              <a:rPr lang="en-US" sz="2100" u="sng" dirty="0"/>
              <a:t>chlorophyll</a:t>
            </a:r>
            <a:r>
              <a:rPr lang="en-US" sz="2100" dirty="0"/>
              <a:t>.  This pigment allows the cell to </a:t>
            </a:r>
            <a:r>
              <a:rPr lang="en-US" sz="2100" u="sng" dirty="0"/>
              <a:t>“gather” energy from light</a:t>
            </a:r>
            <a:r>
              <a:rPr lang="en-US" sz="2100" dirty="0"/>
              <a:t> waves.</a:t>
            </a:r>
          </a:p>
          <a:p>
            <a:pPr marL="1352550" lvl="2" indent="-4381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100" dirty="0"/>
              <a:t>Some </a:t>
            </a:r>
            <a:r>
              <a:rPr lang="en-US" sz="2100" u="sng" dirty="0"/>
              <a:t>prokaryotic</a:t>
            </a:r>
            <a:r>
              <a:rPr lang="en-US" sz="2100" dirty="0"/>
              <a:t> cells can photosynthesize, but they </a:t>
            </a:r>
            <a:r>
              <a:rPr lang="en-US" sz="2100" u="sng" dirty="0"/>
              <a:t>do NOT have chloroplasts</a:t>
            </a:r>
            <a:r>
              <a:rPr lang="en-US" sz="2100" dirty="0"/>
              <a:t>.  They do, however, contain chlorophyll.</a:t>
            </a:r>
            <a:r>
              <a:rPr lang="en-US" sz="2600" dirty="0"/>
              <a:t> </a:t>
            </a:r>
          </a:p>
        </p:txBody>
      </p:sp>
      <p:pic>
        <p:nvPicPr>
          <p:cNvPr id="38917" name="Picture 5" descr="j01975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76400"/>
            <a:ext cx="1951038" cy="1644650"/>
          </a:xfrm>
          <a:prstGeom prst="rect">
            <a:avLst/>
          </a:prstGeom>
          <a:noFill/>
        </p:spPr>
      </p:pic>
      <p:pic>
        <p:nvPicPr>
          <p:cNvPr id="38919" name="Picture 7" descr="Chloroplast"/>
          <p:cNvPicPr>
            <a:picLocks noChangeAspect="1" noChangeArrowheads="1"/>
          </p:cNvPicPr>
          <p:nvPr/>
        </p:nvPicPr>
        <p:blipFill>
          <a:blip r:embed="rId3" cstate="print"/>
          <a:srcRect r="4674"/>
          <a:stretch>
            <a:fillRect/>
          </a:stretch>
        </p:blipFill>
        <p:spPr bwMode="auto">
          <a:xfrm>
            <a:off x="2438400" y="2590800"/>
            <a:ext cx="1335088" cy="1524000"/>
          </a:xfrm>
          <a:prstGeom prst="rect">
            <a:avLst/>
          </a:prstGeom>
          <a:noFill/>
        </p:spPr>
      </p:pic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1752600" y="2667000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3250" name="Picture 2" descr="http://www.google.com/url?source=imgres&amp;ct=img&amp;q=http://user.uni-frankfurt.de/~schauder/cyanos/image9.jpg&amp;sa=X&amp;ei=0dGlTMe-IMT58AbU8qXMCQ&amp;ved=0CAQQ8wc4Bw&amp;usg=AFQjCNHHkAH4qrlQ1HXT3IlWECBB-3eiG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343400"/>
            <a:ext cx="2446655" cy="2311800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762000" y="3962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Cyanobacteria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0" grpId="0" animBg="1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III	How does energy from the sun </a:t>
            </a:r>
            <a:br>
              <a:rPr lang="en-US" sz="3800"/>
            </a:br>
            <a:r>
              <a:rPr lang="en-US" sz="3800"/>
              <a:t>       become energy for life?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C.  Photosynthesis is a metabolic pathway.  This means it is a </a:t>
            </a:r>
            <a:r>
              <a:rPr lang="en-US" sz="2000" u="sng"/>
              <a:t>series of chemical reactions</a:t>
            </a:r>
            <a:r>
              <a:rPr lang="en-US" sz="2000"/>
              <a:t>.  All of these reactions can be simplified into one chemical equation:</a:t>
            </a:r>
            <a:endParaRPr lang="en-US" sz="2000" u="sng"/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2000" u="sng"/>
              <a:t>CO2 + H2O + sunlight (radiant energy) </a:t>
            </a:r>
            <a:r>
              <a:rPr lang="en-US" sz="2000" u="sng">
                <a:sym typeface="Wingdings" pitchFamily="2" charset="2"/>
              </a:rPr>
              <a:t></a:t>
            </a:r>
            <a:r>
              <a:rPr lang="en-US" sz="2000" u="sng"/>
              <a:t> C6H12O6 + O2</a:t>
            </a:r>
            <a:endParaRPr lang="en-US" sz="2000"/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           (Reactants)				    (Products)</a:t>
            </a:r>
          </a:p>
          <a:p>
            <a:pPr marL="1352550" lvl="2" indent="-4381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800"/>
              <a:t>The </a:t>
            </a:r>
            <a:r>
              <a:rPr lang="en-US" sz="1800" u="sng"/>
              <a:t>reactants</a:t>
            </a:r>
            <a:r>
              <a:rPr lang="en-US" sz="1800"/>
              <a:t> (things that are used) for photosynthesis are </a:t>
            </a:r>
            <a:r>
              <a:rPr lang="en-US" sz="1800" u="sng"/>
              <a:t>obtained from the environment</a:t>
            </a:r>
            <a:r>
              <a:rPr lang="en-US" sz="1800"/>
              <a:t>.  The </a:t>
            </a:r>
            <a:r>
              <a:rPr lang="en-US" sz="1800" u="sng"/>
              <a:t>carbon dioxide</a:t>
            </a:r>
            <a:r>
              <a:rPr lang="en-US" sz="1800"/>
              <a:t> enters the leaves from the air and the </a:t>
            </a:r>
            <a:r>
              <a:rPr lang="en-US" sz="1800" u="sng"/>
              <a:t>water</a:t>
            </a:r>
            <a:r>
              <a:rPr lang="en-US" sz="1800"/>
              <a:t> enters the roots from the soil.  </a:t>
            </a:r>
          </a:p>
          <a:p>
            <a:pPr marL="1352550" lvl="2" indent="-4381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800"/>
              <a:t>The </a:t>
            </a:r>
            <a:r>
              <a:rPr lang="en-US" sz="1800" u="sng"/>
              <a:t>products</a:t>
            </a:r>
            <a:r>
              <a:rPr lang="en-US" sz="1800"/>
              <a:t> (things that are made) of photosynthesis include sugar and oxygen.  </a:t>
            </a:r>
            <a:r>
              <a:rPr lang="en-US" sz="1800" u="sng"/>
              <a:t>Sugar</a:t>
            </a:r>
            <a:r>
              <a:rPr lang="en-US" sz="1800"/>
              <a:t> is stored in the cell and used as food.  </a:t>
            </a:r>
            <a:r>
              <a:rPr lang="en-US" sz="1800" u="sng"/>
              <a:t>Oxygen</a:t>
            </a:r>
            <a:r>
              <a:rPr lang="en-US" sz="1800"/>
              <a:t> is released into the air.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D.  Photosynthesis provides no DIRECT source of energy for the cell.  The cell must </a:t>
            </a:r>
            <a:r>
              <a:rPr lang="en-US" sz="2000" u="sng"/>
              <a:t>convert the sugar produced to another form of energy: ATP</a:t>
            </a:r>
            <a:r>
              <a:rPr lang="en-US" sz="2000"/>
              <a:t>.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200400" y="62484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2"/>
              </a:rPr>
              <a:t>Photosynthesis Animation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066800" indent="-1066800"/>
            <a:r>
              <a:rPr lang="en-US" sz="3200" dirty="0" smtClean="0"/>
              <a:t>IV </a:t>
            </a:r>
            <a:r>
              <a:rPr lang="en-US" sz="3200" dirty="0"/>
              <a:t>What is this ATP, and why should I </a:t>
            </a:r>
            <a:r>
              <a:rPr lang="en-US" sz="3200" dirty="0" smtClean="0"/>
              <a:t>care?</a:t>
            </a:r>
            <a:br>
              <a:rPr lang="en-US" sz="3200" dirty="0" smtClean="0"/>
            </a:br>
            <a:r>
              <a:rPr lang="en-US" sz="2400" dirty="0" err="1" smtClean="0">
                <a:hlinkClick r:id="rId2"/>
              </a:rPr>
              <a:t>Gotta</a:t>
            </a:r>
            <a:r>
              <a:rPr lang="en-US" sz="2400" dirty="0" smtClean="0">
                <a:hlinkClick r:id="rId2"/>
              </a:rPr>
              <a:t> get that ATP - Biology Song - YouTube</a:t>
            </a:r>
            <a:endParaRPr lang="en-US" sz="2400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038600"/>
          </a:xfrm>
        </p:spPr>
        <p:txBody>
          <a:bodyPr/>
          <a:lstStyle/>
          <a:p>
            <a:pPr marL="533400" indent="-533400">
              <a:buFont typeface="Wingdings" pitchFamily="2" charset="2"/>
              <a:buAutoNum type="alphaUcPeriod"/>
            </a:pPr>
            <a:r>
              <a:rPr lang="en-US" dirty="0"/>
              <a:t>ATP stands for adenosine </a:t>
            </a:r>
            <a:r>
              <a:rPr lang="en-US" u="sng" dirty="0" err="1"/>
              <a:t>triphosphate</a:t>
            </a:r>
            <a:r>
              <a:rPr lang="en-US" dirty="0"/>
              <a:t>.  This basically means that it is a chemical with </a:t>
            </a:r>
            <a:r>
              <a:rPr lang="en-US" u="sng" dirty="0"/>
              <a:t>three phosphate groups</a:t>
            </a:r>
            <a:r>
              <a:rPr lang="en-US" dirty="0"/>
              <a:t> attached.</a:t>
            </a:r>
          </a:p>
          <a:p>
            <a:pPr marL="533400" indent="-533400">
              <a:buFont typeface="Wingdings" pitchFamily="2" charset="2"/>
              <a:buAutoNum type="alphaUcPeriod"/>
            </a:pPr>
            <a:r>
              <a:rPr lang="en-US" dirty="0"/>
              <a:t>The cell uses ATP for </a:t>
            </a:r>
            <a:r>
              <a:rPr lang="en-US" u="sng" dirty="0"/>
              <a:t>energy</a:t>
            </a:r>
            <a:r>
              <a:rPr lang="en-US" dirty="0"/>
              <a:t>.  ATP is much smaller and faster to use than a larger molecule such as sugar.  It also ensures the cell wastes less energy.  </a:t>
            </a:r>
            <a:r>
              <a:rPr lang="en-US" u="sng" dirty="0"/>
              <a:t>The energy in ATP is in the bonds</a:t>
            </a:r>
            <a:r>
              <a:rPr lang="en-US" dirty="0"/>
              <a:t> connecting the four parts together.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762000" y="5562600"/>
            <a:ext cx="2438400" cy="914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219200" y="5791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Adenosine  </a:t>
            </a:r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3810000" y="5562600"/>
            <a:ext cx="838200" cy="8382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038600" y="5791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5181600" y="5562600"/>
            <a:ext cx="838200" cy="8382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6553200" y="5562600"/>
            <a:ext cx="838200" cy="8382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5410200" y="5791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6781800" y="5791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3200400" y="5943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46482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>
            <a:off x="60198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6324600" y="54864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6096000" y="5181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Bond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/>
      <p:bldP spid="40965" grpId="0"/>
      <p:bldP spid="40966" grpId="0" animBg="1"/>
      <p:bldP spid="40967" grpId="0"/>
      <p:bldP spid="40968" grpId="0" animBg="1"/>
      <p:bldP spid="40969" grpId="0" animBg="1"/>
      <p:bldP spid="40970" grpId="0"/>
      <p:bldP spid="40971" grpId="0"/>
      <p:bldP spid="40972" grpId="0" animBg="1"/>
      <p:bldP spid="40973" grpId="0" animBg="1"/>
      <p:bldP spid="4097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IV What is this ATP, and why should I </a:t>
            </a:r>
            <a:br>
              <a:rPr lang="en-US" sz="3800"/>
            </a:br>
            <a:r>
              <a:rPr lang="en-US" sz="3800"/>
              <a:t>      care?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1"/>
            <a:ext cx="8153400" cy="335280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dirty="0"/>
              <a:t>C. </a:t>
            </a:r>
            <a:r>
              <a:rPr lang="en-US" u="sng" dirty="0"/>
              <a:t>When the cell needs energy from ATP, it uses enzymes to break the third phosphate off of the molecule.</a:t>
            </a:r>
            <a:r>
              <a:rPr lang="en-US" dirty="0"/>
              <a:t>  The energy released is used for things in the cell such as active transport.  Removing the third phosphate creates ADP and a loose phosphate.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685800" y="4572000"/>
            <a:ext cx="2438400" cy="914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1066800" y="4876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Adenosine  </a:t>
            </a:r>
          </a:p>
        </p:txBody>
      </p:sp>
      <p:sp>
        <p:nvSpPr>
          <p:cNvPr id="42008" name="Oval 24"/>
          <p:cNvSpPr>
            <a:spLocks noChangeArrowheads="1"/>
          </p:cNvSpPr>
          <p:nvPr/>
        </p:nvSpPr>
        <p:spPr bwMode="auto">
          <a:xfrm>
            <a:off x="3810000" y="4724400"/>
            <a:ext cx="838200" cy="8382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4038600" y="4953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P</a:t>
            </a:r>
          </a:p>
        </p:txBody>
      </p:sp>
      <p:sp>
        <p:nvSpPr>
          <p:cNvPr id="42010" name="Oval 26"/>
          <p:cNvSpPr>
            <a:spLocks noChangeArrowheads="1"/>
          </p:cNvSpPr>
          <p:nvPr/>
        </p:nvSpPr>
        <p:spPr bwMode="auto">
          <a:xfrm>
            <a:off x="5334000" y="4648200"/>
            <a:ext cx="838200" cy="8382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1" name="Oval 27"/>
          <p:cNvSpPr>
            <a:spLocks noChangeArrowheads="1"/>
          </p:cNvSpPr>
          <p:nvPr/>
        </p:nvSpPr>
        <p:spPr bwMode="auto">
          <a:xfrm>
            <a:off x="7543800" y="4724400"/>
            <a:ext cx="838200" cy="8382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5562600" y="4876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P</a:t>
            </a: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7772400" y="4953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P</a:t>
            </a:r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>
            <a:off x="3124200" y="5029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>
            <a:off x="4724400" y="510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8" name="AutoShape 34"/>
          <p:cNvSpPr>
            <a:spLocks noChangeArrowheads="1"/>
          </p:cNvSpPr>
          <p:nvPr/>
        </p:nvSpPr>
        <p:spPr bwMode="auto">
          <a:xfrm>
            <a:off x="6172200" y="4572000"/>
            <a:ext cx="1295400" cy="1219200"/>
          </a:xfrm>
          <a:prstGeom prst="irregularSeal1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9" name="Text Box 35"/>
          <p:cNvSpPr txBox="1">
            <a:spLocks noChangeArrowheads="1"/>
          </p:cNvSpPr>
          <p:nvPr/>
        </p:nvSpPr>
        <p:spPr bwMode="auto">
          <a:xfrm>
            <a:off x="6400800" y="49530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6" grpId="0" animBg="1"/>
      <p:bldP spid="42007" grpId="0"/>
      <p:bldP spid="42008" grpId="0" animBg="1"/>
      <p:bldP spid="42009" grpId="0"/>
      <p:bldP spid="42010" grpId="0" animBg="1"/>
      <p:bldP spid="42011" grpId="0" animBg="1"/>
      <p:bldP spid="42012" grpId="0"/>
      <p:bldP spid="42013" grpId="0"/>
      <p:bldP spid="42014" grpId="0" animBg="1"/>
      <p:bldP spid="42015" grpId="0" animBg="1"/>
      <p:bldP spid="42018" grpId="0" animBg="1"/>
      <p:bldP spid="420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IV What is this ATP, and why should I </a:t>
            </a:r>
            <a:br>
              <a:rPr lang="en-US" sz="3800"/>
            </a:br>
            <a:r>
              <a:rPr lang="en-US" sz="3800"/>
              <a:t>      care?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4800" y="1600200"/>
            <a:ext cx="4572000" cy="289560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/>
              <a:t>D. ATP can be </a:t>
            </a:r>
            <a:r>
              <a:rPr lang="en-US" u="sng"/>
              <a:t>recycled</a:t>
            </a:r>
            <a:r>
              <a:rPr lang="en-US"/>
              <a:t>. When more energy is available, a third phosphate is added to ADP to make more ATP.</a:t>
            </a:r>
          </a:p>
        </p:txBody>
      </p:sp>
      <p:pic>
        <p:nvPicPr>
          <p:cNvPr id="43012" name="Picture 4" descr="metabo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4419600"/>
            <a:ext cx="5715000" cy="2030413"/>
          </a:xfrm>
          <a:prstGeom prst="rect">
            <a:avLst/>
          </a:prstGeom>
          <a:noFill/>
        </p:spPr>
      </p:pic>
      <p:pic>
        <p:nvPicPr>
          <p:cNvPr id="43015" name="Picture 7" descr="j030973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905000"/>
            <a:ext cx="2136775" cy="2371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066800" indent="-1066800"/>
            <a:r>
              <a:rPr lang="en-US" sz="3800"/>
              <a:t>V. How do cells use the sugar to make ATP?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1600200"/>
            <a:ext cx="5715000" cy="48006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A. All cells must use a process called </a:t>
            </a:r>
            <a:r>
              <a:rPr lang="en-US" sz="2000" u="sng"/>
              <a:t>cellular respiration</a:t>
            </a:r>
            <a:r>
              <a:rPr lang="en-US" sz="2000"/>
              <a:t> to create ATP.  Cellular respiration </a:t>
            </a:r>
            <a:r>
              <a:rPr lang="en-US" sz="2000" u="sng"/>
              <a:t>converts sugar</a:t>
            </a:r>
            <a:r>
              <a:rPr lang="en-US" sz="2000"/>
              <a:t> (produced in photosynthesis) </a:t>
            </a:r>
            <a:r>
              <a:rPr lang="en-US" sz="2000" u="sng"/>
              <a:t>to create ATP</a:t>
            </a:r>
            <a:r>
              <a:rPr lang="en-US" sz="2000"/>
              <a:t>. 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B.  Cellular respiration takes place within the cell.</a:t>
            </a:r>
          </a:p>
          <a:p>
            <a:pPr marL="1352550" lvl="2" indent="-4381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800"/>
              <a:t>In eukaryotic cells, organelles called </a:t>
            </a:r>
            <a:r>
              <a:rPr lang="en-US" sz="1800" u="sng"/>
              <a:t>mitochondria</a:t>
            </a:r>
            <a:r>
              <a:rPr lang="en-US" sz="1800"/>
              <a:t> are the sites of cellular respiration.</a:t>
            </a:r>
          </a:p>
          <a:p>
            <a:pPr marL="1352550" lvl="2" indent="-4381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800"/>
              <a:t>Mitochondria use many enzymes to </a:t>
            </a:r>
            <a:r>
              <a:rPr lang="en-US" sz="1800" u="sng"/>
              <a:t>break down sugar</a:t>
            </a:r>
            <a:r>
              <a:rPr lang="en-US" sz="1800"/>
              <a:t> (glucose) and </a:t>
            </a:r>
            <a:r>
              <a:rPr lang="en-US" sz="1800" u="sng"/>
              <a:t>store the energy</a:t>
            </a:r>
            <a:r>
              <a:rPr lang="en-US" sz="1800"/>
              <a:t> in the chemical bonds of ATP.</a:t>
            </a:r>
            <a:endParaRPr lang="en-US" sz="1800" u="sng"/>
          </a:p>
          <a:p>
            <a:pPr marL="1352550" lvl="2" indent="-4381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800" u="sng"/>
              <a:t>Prokaryotes</a:t>
            </a:r>
            <a:r>
              <a:rPr lang="en-US" sz="1800"/>
              <a:t> also use cellular respiration, but they </a:t>
            </a:r>
            <a:r>
              <a:rPr lang="en-US" sz="1800" u="sng"/>
              <a:t>do NOT have mitochondria</a:t>
            </a:r>
            <a:r>
              <a:rPr lang="en-US" sz="1800"/>
              <a:t>.  Instead, prokaryotes use parts of their cell membrane.</a:t>
            </a:r>
          </a:p>
        </p:txBody>
      </p:sp>
      <p:pic>
        <p:nvPicPr>
          <p:cNvPr id="44037" name="Picture 5" descr="Mitochondr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565400"/>
            <a:ext cx="1371600" cy="1068388"/>
          </a:xfrm>
          <a:prstGeom prst="rect">
            <a:avLst/>
          </a:prstGeom>
          <a:noFill/>
        </p:spPr>
      </p:pic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228600" y="1752600"/>
            <a:ext cx="1387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Eukaryotic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1828800" y="20574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Prokaryotic</a:t>
            </a:r>
          </a:p>
        </p:txBody>
      </p:sp>
      <p:pic>
        <p:nvPicPr>
          <p:cNvPr id="44041" name="Picture 9" descr="membr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514600"/>
            <a:ext cx="704850" cy="1662113"/>
          </a:xfrm>
          <a:prstGeom prst="rect">
            <a:avLst/>
          </a:prstGeom>
          <a:noFill/>
        </p:spPr>
      </p:pic>
      <p:sp>
        <p:nvSpPr>
          <p:cNvPr id="44042" name="WordArt 10"/>
          <p:cNvSpPr>
            <a:spLocks noChangeArrowheads="1" noChangeShapeType="1" noTextEdit="1"/>
          </p:cNvSpPr>
          <p:nvPr/>
        </p:nvSpPr>
        <p:spPr bwMode="auto">
          <a:xfrm>
            <a:off x="762000" y="4267200"/>
            <a:ext cx="2133600" cy="20399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60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Jokerman"/>
              </a:rPr>
              <a:t>ATP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3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3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/>
      <p:bldP spid="44039" grpId="0"/>
      <p:bldP spid="44042" grpId="0" animBg="1"/>
      <p:bldP spid="4404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V. How do cells use the sugar to make </a:t>
            </a:r>
            <a:br>
              <a:rPr lang="en-US" sz="3800"/>
            </a:br>
            <a:r>
              <a:rPr lang="en-US" sz="3800"/>
              <a:t>     ATP?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C. Cellular respiration is also a metabolic pathway.  The simplified equation for cellular respiration is:</a:t>
            </a:r>
            <a:endParaRPr lang="en-US" sz="2400" u="sng"/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</a:t>
            </a:r>
            <a:r>
              <a:rPr lang="en-US" sz="2400" u="sng"/>
              <a:t>C6H12O6 + O2  </a:t>
            </a:r>
            <a:r>
              <a:rPr lang="en-US" sz="2400" u="sng">
                <a:sym typeface="Wingdings" pitchFamily="2" charset="2"/>
              </a:rPr>
              <a:t></a:t>
            </a:r>
            <a:r>
              <a:rPr lang="en-US" sz="2400" u="sng"/>
              <a:t> H2O + CO2 + ATP</a:t>
            </a:r>
            <a:endParaRPr lang="en-US" sz="2400"/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(Reactants)                (Products)</a:t>
            </a:r>
          </a:p>
          <a:p>
            <a:pPr marL="1352550" lvl="2" indent="-4381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100"/>
              <a:t>The </a:t>
            </a:r>
            <a:r>
              <a:rPr lang="en-US" sz="2100" u="sng"/>
              <a:t>reactants</a:t>
            </a:r>
            <a:r>
              <a:rPr lang="en-US" sz="2100"/>
              <a:t> of respiration are glucose and oxygen.  The sugar (</a:t>
            </a:r>
            <a:r>
              <a:rPr lang="en-US" sz="2100" u="sng"/>
              <a:t>glucose</a:t>
            </a:r>
            <a:r>
              <a:rPr lang="en-US" sz="2100"/>
              <a:t>) is obtained from the vacuole (in plant cells) or from ingestion (eating) of food.  If </a:t>
            </a:r>
            <a:r>
              <a:rPr lang="en-US" sz="2100" u="sng"/>
              <a:t>oxygen</a:t>
            </a:r>
            <a:r>
              <a:rPr lang="en-US" sz="2100"/>
              <a:t> is used, it is obtained from the air.</a:t>
            </a:r>
          </a:p>
          <a:p>
            <a:pPr marL="1352550" lvl="2" indent="-4381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100"/>
              <a:t>The </a:t>
            </a:r>
            <a:r>
              <a:rPr lang="en-US" sz="2100" u="sng"/>
              <a:t>products</a:t>
            </a:r>
            <a:r>
              <a:rPr lang="en-US" sz="2100"/>
              <a:t> of respiration are ATP, water and carbon dioxide.  The </a:t>
            </a:r>
            <a:r>
              <a:rPr lang="en-US" sz="2100" u="sng"/>
              <a:t>water</a:t>
            </a:r>
            <a:r>
              <a:rPr lang="en-US" sz="2100"/>
              <a:t> and </a:t>
            </a:r>
            <a:r>
              <a:rPr lang="en-US" sz="2100" u="sng"/>
              <a:t>carbon dioxide</a:t>
            </a:r>
            <a:r>
              <a:rPr lang="en-US" sz="2100"/>
              <a:t> are released into the environment as waste products.  </a:t>
            </a:r>
            <a:r>
              <a:rPr lang="en-US" sz="2100" u="sng"/>
              <a:t>ATP</a:t>
            </a:r>
            <a:r>
              <a:rPr lang="en-US" sz="2100"/>
              <a:t> is kept in the cell for use as an energy molecule.</a:t>
            </a:r>
          </a:p>
        </p:txBody>
      </p:sp>
      <p:pic>
        <p:nvPicPr>
          <p:cNvPr id="45060" name="Picture 4" descr="j02321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334000"/>
            <a:ext cx="939800" cy="1319213"/>
          </a:xfrm>
          <a:prstGeom prst="rect">
            <a:avLst/>
          </a:prstGeom>
          <a:noFill/>
        </p:spPr>
      </p:pic>
      <p:pic>
        <p:nvPicPr>
          <p:cNvPr id="45061" name="Picture 5" descr="MCj022654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791200"/>
            <a:ext cx="1143000" cy="819150"/>
          </a:xfrm>
          <a:prstGeom prst="rect">
            <a:avLst/>
          </a:prstGeom>
          <a:noFill/>
        </p:spPr>
      </p:pic>
      <p:pic>
        <p:nvPicPr>
          <p:cNvPr id="45062" name="Picture 6" descr="j02331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5486400"/>
            <a:ext cx="1182688" cy="1181100"/>
          </a:xfrm>
          <a:prstGeom prst="rect">
            <a:avLst/>
          </a:prstGeom>
          <a:noFill/>
        </p:spPr>
      </p:pic>
      <p:sp>
        <p:nvSpPr>
          <p:cNvPr id="45063" name="WordArt 7"/>
          <p:cNvSpPr>
            <a:spLocks noChangeArrowheads="1" noChangeShapeType="1" noTextEdit="1"/>
          </p:cNvSpPr>
          <p:nvPr/>
        </p:nvSpPr>
        <p:spPr bwMode="auto">
          <a:xfrm>
            <a:off x="6172200" y="5791200"/>
            <a:ext cx="76200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b="1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45064" name="WordArt 8"/>
          <p:cNvSpPr>
            <a:spLocks noChangeArrowheads="1" noChangeShapeType="1" noTextEdit="1"/>
          </p:cNvSpPr>
          <p:nvPr/>
        </p:nvSpPr>
        <p:spPr bwMode="auto">
          <a:xfrm>
            <a:off x="4191000" y="5486400"/>
            <a:ext cx="1304925" cy="11811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48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Jokerman"/>
              </a:rPr>
              <a:t>ATP</a:t>
            </a:r>
          </a:p>
        </p:txBody>
      </p:sp>
      <p:sp>
        <p:nvSpPr>
          <p:cNvPr id="45065" name="AutoShape 9"/>
          <p:cNvSpPr>
            <a:spLocks noChangeArrowheads="1"/>
          </p:cNvSpPr>
          <p:nvPr/>
        </p:nvSpPr>
        <p:spPr bwMode="auto">
          <a:xfrm>
            <a:off x="1143000" y="6019800"/>
            <a:ext cx="304800" cy="381000"/>
          </a:xfrm>
          <a:prstGeom prst="plus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AutoShape 10"/>
          <p:cNvSpPr>
            <a:spLocks noChangeArrowheads="1"/>
          </p:cNvSpPr>
          <p:nvPr/>
        </p:nvSpPr>
        <p:spPr bwMode="auto">
          <a:xfrm>
            <a:off x="2895600" y="6172200"/>
            <a:ext cx="1066800" cy="228600"/>
          </a:xfrm>
          <a:prstGeom prst="rightArrow">
            <a:avLst>
              <a:gd name="adj1" fmla="val 50000"/>
              <a:gd name="adj2" fmla="val 116667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AutoShape 11"/>
          <p:cNvSpPr>
            <a:spLocks noChangeArrowheads="1"/>
          </p:cNvSpPr>
          <p:nvPr/>
        </p:nvSpPr>
        <p:spPr bwMode="auto">
          <a:xfrm>
            <a:off x="5715000" y="6019800"/>
            <a:ext cx="304800" cy="381000"/>
          </a:xfrm>
          <a:prstGeom prst="plus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AutoShape 12"/>
          <p:cNvSpPr>
            <a:spLocks noChangeArrowheads="1"/>
          </p:cNvSpPr>
          <p:nvPr/>
        </p:nvSpPr>
        <p:spPr bwMode="auto">
          <a:xfrm>
            <a:off x="7239000" y="5943600"/>
            <a:ext cx="304800" cy="381000"/>
          </a:xfrm>
          <a:prstGeom prst="plus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 animBg="1"/>
      <p:bldP spid="45064" grpId="0" animBg="1"/>
      <p:bldP spid="45065" grpId="0" animBg="1"/>
      <p:bldP spid="45066" grpId="0" animBg="1"/>
      <p:bldP spid="45067" grpId="0" animBg="1"/>
      <p:bldP spid="4506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V. How do cells use the sugar to make </a:t>
            </a:r>
            <a:br>
              <a:rPr lang="en-US" sz="3800"/>
            </a:br>
            <a:r>
              <a:rPr lang="en-US" sz="3800"/>
              <a:t>     ATP?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1600200"/>
            <a:ext cx="5486400" cy="4530725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sz="2000"/>
              <a:t>D. There are two types of cellular respiration:  aerobic and anaerobic.  </a:t>
            </a:r>
            <a:endParaRPr lang="en-US" sz="2000" u="sng"/>
          </a:p>
          <a:p>
            <a:pPr marL="1352550" lvl="2" indent="-4381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800" u="sng"/>
              <a:t>Aerobic respiration requires the use of oxygen and makes A LOT of ATP.    </a:t>
            </a:r>
          </a:p>
          <a:p>
            <a:pPr marL="1352550" lvl="2" indent="-4381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800" u="sng"/>
              <a:t>Anaerobic</a:t>
            </a:r>
            <a:r>
              <a:rPr lang="en-US" sz="1800"/>
              <a:t> respiration (also called </a:t>
            </a:r>
            <a:r>
              <a:rPr lang="en-US" sz="1800" u="sng"/>
              <a:t>fermentation</a:t>
            </a:r>
            <a:r>
              <a:rPr lang="en-US" sz="1800"/>
              <a:t>) takes place when </a:t>
            </a:r>
            <a:r>
              <a:rPr lang="en-US" sz="1800" u="sng"/>
              <a:t>no oxygen</a:t>
            </a:r>
            <a:r>
              <a:rPr lang="en-US" sz="1800"/>
              <a:t> is available to the cell and </a:t>
            </a:r>
            <a:r>
              <a:rPr lang="en-US" sz="1800" u="sng"/>
              <a:t>produces very little ATP</a:t>
            </a:r>
            <a:r>
              <a:rPr lang="en-US" sz="1800"/>
              <a:t>.  However, this process is much </a:t>
            </a:r>
            <a:r>
              <a:rPr lang="en-US" sz="1800" u="sng"/>
              <a:t>faster</a:t>
            </a:r>
            <a:r>
              <a:rPr lang="en-US" sz="1800"/>
              <a:t> than aerobic respiration.</a:t>
            </a:r>
          </a:p>
          <a:p>
            <a:pPr marL="1752600" lvl="3" indent="-381000">
              <a:lnSpc>
                <a:spcPct val="90000"/>
              </a:lnSpc>
              <a:buFont typeface="Wingdings" pitchFamily="2" charset="2"/>
              <a:buNone/>
            </a:pPr>
            <a:r>
              <a:rPr lang="en-US" sz="1600"/>
              <a:t>a.  In most </a:t>
            </a:r>
            <a:r>
              <a:rPr lang="en-US" sz="1600" u="sng"/>
              <a:t>microorganisms, fungi, and plant cells</a:t>
            </a:r>
            <a:r>
              <a:rPr lang="en-US" sz="1600"/>
              <a:t>, anaerobic respiration produces alcohol as a waste product (</a:t>
            </a:r>
            <a:r>
              <a:rPr lang="en-US" sz="1600" u="sng"/>
              <a:t>alcoholic fermentation</a:t>
            </a:r>
            <a:r>
              <a:rPr lang="en-US" sz="1600"/>
              <a:t>).</a:t>
            </a:r>
          </a:p>
          <a:p>
            <a:pPr marL="1752600" lvl="3" indent="-381000">
              <a:lnSpc>
                <a:spcPct val="90000"/>
              </a:lnSpc>
              <a:buFont typeface="Wingdings" pitchFamily="2" charset="2"/>
              <a:buNone/>
            </a:pPr>
            <a:r>
              <a:rPr lang="en-US" sz="1600"/>
              <a:t>b.  In </a:t>
            </a:r>
            <a:r>
              <a:rPr lang="en-US" sz="1600" u="sng"/>
              <a:t>animal cells</a:t>
            </a:r>
            <a:r>
              <a:rPr lang="en-US" sz="1600"/>
              <a:t>, anaerobic respiration produces lactic acid as a waste product (</a:t>
            </a:r>
            <a:r>
              <a:rPr lang="en-US" sz="1600" u="sng"/>
              <a:t>lactic acid fermentation</a:t>
            </a:r>
            <a:r>
              <a:rPr lang="en-US" sz="1600"/>
              <a:t>).</a:t>
            </a:r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2514600" y="2209800"/>
            <a:ext cx="1600200" cy="457200"/>
          </a:xfrm>
          <a:prstGeom prst="leftArrow">
            <a:avLst>
              <a:gd name="adj1" fmla="val 50000"/>
              <a:gd name="adj2" fmla="val 87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WordArt 5"/>
          <p:cNvSpPr>
            <a:spLocks noChangeArrowheads="1" noChangeShapeType="1" noTextEdit="1"/>
          </p:cNvSpPr>
          <p:nvPr/>
        </p:nvSpPr>
        <p:spPr bwMode="auto">
          <a:xfrm>
            <a:off x="304800" y="1752600"/>
            <a:ext cx="428625" cy="50482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ATP</a:t>
            </a:r>
          </a:p>
        </p:txBody>
      </p:sp>
      <p:sp>
        <p:nvSpPr>
          <p:cNvPr id="46086" name="WordArt 6"/>
          <p:cNvSpPr>
            <a:spLocks noChangeArrowheads="1" noChangeShapeType="1" noTextEdit="1"/>
          </p:cNvSpPr>
          <p:nvPr/>
        </p:nvSpPr>
        <p:spPr bwMode="auto">
          <a:xfrm>
            <a:off x="609600" y="1524000"/>
            <a:ext cx="428625" cy="50482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ATP</a:t>
            </a:r>
          </a:p>
        </p:txBody>
      </p:sp>
      <p:sp>
        <p:nvSpPr>
          <p:cNvPr id="46087" name="WordArt 7"/>
          <p:cNvSpPr>
            <a:spLocks noChangeArrowheads="1" noChangeShapeType="1" noTextEdit="1"/>
          </p:cNvSpPr>
          <p:nvPr/>
        </p:nvSpPr>
        <p:spPr bwMode="auto">
          <a:xfrm>
            <a:off x="609600" y="2057400"/>
            <a:ext cx="428625" cy="50482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ATP</a:t>
            </a:r>
          </a:p>
        </p:txBody>
      </p:sp>
      <p:sp>
        <p:nvSpPr>
          <p:cNvPr id="46088" name="WordArt 8"/>
          <p:cNvSpPr>
            <a:spLocks noChangeArrowheads="1" noChangeShapeType="1" noTextEdit="1"/>
          </p:cNvSpPr>
          <p:nvPr/>
        </p:nvSpPr>
        <p:spPr bwMode="auto">
          <a:xfrm>
            <a:off x="762000" y="2209800"/>
            <a:ext cx="428625" cy="50482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ATP</a:t>
            </a:r>
          </a:p>
        </p:txBody>
      </p:sp>
      <p:sp>
        <p:nvSpPr>
          <p:cNvPr id="46089" name="WordArt 9"/>
          <p:cNvSpPr>
            <a:spLocks noChangeArrowheads="1" noChangeShapeType="1" noTextEdit="1"/>
          </p:cNvSpPr>
          <p:nvPr/>
        </p:nvSpPr>
        <p:spPr bwMode="auto">
          <a:xfrm>
            <a:off x="1371600" y="2133600"/>
            <a:ext cx="428625" cy="50482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ATP</a:t>
            </a:r>
          </a:p>
        </p:txBody>
      </p:sp>
      <p:sp>
        <p:nvSpPr>
          <p:cNvPr id="46090" name="WordArt 10"/>
          <p:cNvSpPr>
            <a:spLocks noChangeArrowheads="1" noChangeShapeType="1" noTextEdit="1"/>
          </p:cNvSpPr>
          <p:nvPr/>
        </p:nvSpPr>
        <p:spPr bwMode="auto">
          <a:xfrm>
            <a:off x="304800" y="2286000"/>
            <a:ext cx="428625" cy="50482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ATP</a:t>
            </a:r>
          </a:p>
        </p:txBody>
      </p:sp>
      <p:sp>
        <p:nvSpPr>
          <p:cNvPr id="46091" name="WordArt 11"/>
          <p:cNvSpPr>
            <a:spLocks noChangeArrowheads="1" noChangeShapeType="1" noTextEdit="1"/>
          </p:cNvSpPr>
          <p:nvPr/>
        </p:nvSpPr>
        <p:spPr bwMode="auto">
          <a:xfrm>
            <a:off x="1600200" y="2286000"/>
            <a:ext cx="428625" cy="50482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ATP</a:t>
            </a:r>
          </a:p>
        </p:txBody>
      </p:sp>
      <p:sp>
        <p:nvSpPr>
          <p:cNvPr id="46092" name="WordArt 12"/>
          <p:cNvSpPr>
            <a:spLocks noChangeArrowheads="1" noChangeShapeType="1" noTextEdit="1"/>
          </p:cNvSpPr>
          <p:nvPr/>
        </p:nvSpPr>
        <p:spPr bwMode="auto">
          <a:xfrm>
            <a:off x="762000" y="1676400"/>
            <a:ext cx="428625" cy="50482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ATP</a:t>
            </a:r>
          </a:p>
        </p:txBody>
      </p:sp>
      <p:sp>
        <p:nvSpPr>
          <p:cNvPr id="46093" name="WordArt 13"/>
          <p:cNvSpPr>
            <a:spLocks noChangeArrowheads="1" noChangeShapeType="1" noTextEdit="1"/>
          </p:cNvSpPr>
          <p:nvPr/>
        </p:nvSpPr>
        <p:spPr bwMode="auto">
          <a:xfrm>
            <a:off x="1066800" y="1981200"/>
            <a:ext cx="428625" cy="50482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ATP</a:t>
            </a:r>
          </a:p>
        </p:txBody>
      </p:sp>
      <p:sp>
        <p:nvSpPr>
          <p:cNvPr id="46094" name="WordArt 14"/>
          <p:cNvSpPr>
            <a:spLocks noChangeArrowheads="1" noChangeShapeType="1" noTextEdit="1"/>
          </p:cNvSpPr>
          <p:nvPr/>
        </p:nvSpPr>
        <p:spPr bwMode="auto">
          <a:xfrm>
            <a:off x="1905000" y="2286000"/>
            <a:ext cx="428625" cy="50482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ATP</a:t>
            </a:r>
          </a:p>
        </p:txBody>
      </p:sp>
      <p:sp>
        <p:nvSpPr>
          <p:cNvPr id="46095" name="WordArt 15"/>
          <p:cNvSpPr>
            <a:spLocks noChangeArrowheads="1" noChangeShapeType="1" noTextEdit="1"/>
          </p:cNvSpPr>
          <p:nvPr/>
        </p:nvSpPr>
        <p:spPr bwMode="auto">
          <a:xfrm>
            <a:off x="1524000" y="1828800"/>
            <a:ext cx="428625" cy="50482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ATP</a:t>
            </a:r>
          </a:p>
        </p:txBody>
      </p:sp>
      <p:sp>
        <p:nvSpPr>
          <p:cNvPr id="46096" name="WordArt 16"/>
          <p:cNvSpPr>
            <a:spLocks noChangeArrowheads="1" noChangeShapeType="1" noTextEdit="1"/>
          </p:cNvSpPr>
          <p:nvPr/>
        </p:nvSpPr>
        <p:spPr bwMode="auto">
          <a:xfrm>
            <a:off x="1828800" y="1828800"/>
            <a:ext cx="428625" cy="50482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ATP</a:t>
            </a:r>
          </a:p>
        </p:txBody>
      </p:sp>
      <p:sp>
        <p:nvSpPr>
          <p:cNvPr id="46097" name="WordArt 17"/>
          <p:cNvSpPr>
            <a:spLocks noChangeArrowheads="1" noChangeShapeType="1" noTextEdit="1"/>
          </p:cNvSpPr>
          <p:nvPr/>
        </p:nvSpPr>
        <p:spPr bwMode="auto">
          <a:xfrm>
            <a:off x="2209800" y="1905000"/>
            <a:ext cx="428625" cy="50482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ATP</a:t>
            </a:r>
          </a:p>
        </p:txBody>
      </p:sp>
      <p:sp>
        <p:nvSpPr>
          <p:cNvPr id="46099" name="WordArt 19"/>
          <p:cNvSpPr>
            <a:spLocks noChangeArrowheads="1" noChangeShapeType="1" noTextEdit="1"/>
          </p:cNvSpPr>
          <p:nvPr/>
        </p:nvSpPr>
        <p:spPr bwMode="auto">
          <a:xfrm>
            <a:off x="2057400" y="2209800"/>
            <a:ext cx="428625" cy="50482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ATP</a:t>
            </a:r>
          </a:p>
        </p:txBody>
      </p:sp>
      <p:sp>
        <p:nvSpPr>
          <p:cNvPr id="46100" name="WordArt 20"/>
          <p:cNvSpPr>
            <a:spLocks noChangeArrowheads="1" noChangeShapeType="1" noTextEdit="1"/>
          </p:cNvSpPr>
          <p:nvPr/>
        </p:nvSpPr>
        <p:spPr bwMode="auto">
          <a:xfrm>
            <a:off x="1219200" y="1600200"/>
            <a:ext cx="428625" cy="50482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ATP</a:t>
            </a:r>
          </a:p>
        </p:txBody>
      </p:sp>
      <p:sp>
        <p:nvSpPr>
          <p:cNvPr id="46101" name="WordArt 21"/>
          <p:cNvSpPr>
            <a:spLocks noChangeArrowheads="1" noChangeShapeType="1" noTextEdit="1"/>
          </p:cNvSpPr>
          <p:nvPr/>
        </p:nvSpPr>
        <p:spPr bwMode="auto">
          <a:xfrm>
            <a:off x="1905000" y="1600200"/>
            <a:ext cx="428625" cy="50482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ATP</a:t>
            </a:r>
          </a:p>
        </p:txBody>
      </p:sp>
      <p:sp>
        <p:nvSpPr>
          <p:cNvPr id="46102" name="WordArt 22"/>
          <p:cNvSpPr>
            <a:spLocks noChangeArrowheads="1" noChangeShapeType="1" noTextEdit="1"/>
          </p:cNvSpPr>
          <p:nvPr/>
        </p:nvSpPr>
        <p:spPr bwMode="auto">
          <a:xfrm>
            <a:off x="2438400" y="1600200"/>
            <a:ext cx="428625" cy="50482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ATP</a:t>
            </a:r>
          </a:p>
        </p:txBody>
      </p:sp>
      <p:sp>
        <p:nvSpPr>
          <p:cNvPr id="46103" name="AutoShape 23"/>
          <p:cNvSpPr>
            <a:spLocks noChangeArrowheads="1"/>
          </p:cNvSpPr>
          <p:nvPr/>
        </p:nvSpPr>
        <p:spPr bwMode="auto">
          <a:xfrm>
            <a:off x="2971800" y="3581400"/>
            <a:ext cx="1447800" cy="457200"/>
          </a:xfrm>
          <a:prstGeom prst="leftArrow">
            <a:avLst>
              <a:gd name="adj1" fmla="val 50000"/>
              <a:gd name="adj2" fmla="val 79167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4" name="WordArt 24"/>
          <p:cNvSpPr>
            <a:spLocks noChangeArrowheads="1" noChangeShapeType="1" noTextEdit="1"/>
          </p:cNvSpPr>
          <p:nvPr/>
        </p:nvSpPr>
        <p:spPr bwMode="auto">
          <a:xfrm>
            <a:off x="1295400" y="3505200"/>
            <a:ext cx="428625" cy="50482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ATP</a:t>
            </a:r>
          </a:p>
        </p:txBody>
      </p:sp>
      <p:sp>
        <p:nvSpPr>
          <p:cNvPr id="46105" name="WordArt 25"/>
          <p:cNvSpPr>
            <a:spLocks noChangeArrowheads="1" noChangeShapeType="1" noTextEdit="1"/>
          </p:cNvSpPr>
          <p:nvPr/>
        </p:nvSpPr>
        <p:spPr bwMode="auto">
          <a:xfrm>
            <a:off x="2286000" y="3505200"/>
            <a:ext cx="428625" cy="50482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ATP</a:t>
            </a:r>
          </a:p>
        </p:txBody>
      </p:sp>
      <p:pic>
        <p:nvPicPr>
          <p:cNvPr id="46106" name="Picture 26" descr="j02789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343400"/>
            <a:ext cx="904875" cy="904875"/>
          </a:xfrm>
          <a:prstGeom prst="rect">
            <a:avLst/>
          </a:prstGeom>
          <a:noFill/>
        </p:spPr>
      </p:pic>
      <p:sp>
        <p:nvSpPr>
          <p:cNvPr id="46107" name="WordArt 27"/>
          <p:cNvSpPr>
            <a:spLocks noChangeArrowheads="1" noChangeShapeType="1" noTextEdit="1"/>
          </p:cNvSpPr>
          <p:nvPr/>
        </p:nvSpPr>
        <p:spPr bwMode="auto">
          <a:xfrm>
            <a:off x="457200" y="1905000"/>
            <a:ext cx="428625" cy="50482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ATP</a:t>
            </a:r>
          </a:p>
        </p:txBody>
      </p:sp>
      <p:pic>
        <p:nvPicPr>
          <p:cNvPr id="46109" name="Picture 29" descr="MCj019818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257800"/>
            <a:ext cx="1289050" cy="1371600"/>
          </a:xfrm>
          <a:prstGeom prst="rect">
            <a:avLst/>
          </a:prstGeom>
          <a:noFill/>
        </p:spPr>
      </p:pic>
      <p:sp>
        <p:nvSpPr>
          <p:cNvPr id="46110" name="Line 30"/>
          <p:cNvSpPr>
            <a:spLocks noChangeShapeType="1"/>
          </p:cNvSpPr>
          <p:nvPr/>
        </p:nvSpPr>
        <p:spPr bwMode="auto">
          <a:xfrm flipH="1">
            <a:off x="2743200" y="57150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12" name="AutoShape 32"/>
          <p:cNvSpPr>
            <a:spLocks noChangeArrowheads="1"/>
          </p:cNvSpPr>
          <p:nvPr/>
        </p:nvSpPr>
        <p:spPr bwMode="auto">
          <a:xfrm>
            <a:off x="3124200" y="5638800"/>
            <a:ext cx="1219200" cy="533400"/>
          </a:xfrm>
          <a:prstGeom prst="cloudCallout">
            <a:avLst>
              <a:gd name="adj1" fmla="val -114454"/>
              <a:gd name="adj2" fmla="val -5297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Ouch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460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460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460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460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460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460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460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460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460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460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460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460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460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46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461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461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461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461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6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6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4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6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nimBg="1"/>
      <p:bldP spid="46085" grpId="0" animBg="1"/>
      <p:bldP spid="46085" grpId="1" animBg="1"/>
      <p:bldP spid="46087" grpId="0" animBg="1"/>
      <p:bldP spid="46087" grpId="1" animBg="1"/>
      <p:bldP spid="46088" grpId="0" animBg="1"/>
      <p:bldP spid="46088" grpId="1" animBg="1"/>
      <p:bldP spid="46089" grpId="0" animBg="1"/>
      <p:bldP spid="46089" grpId="1" animBg="1"/>
      <p:bldP spid="46090" grpId="0" animBg="1"/>
      <p:bldP spid="46090" grpId="1" animBg="1"/>
      <p:bldP spid="46091" grpId="0" animBg="1"/>
      <p:bldP spid="46091" grpId="1" animBg="1"/>
      <p:bldP spid="46092" grpId="0" animBg="1"/>
      <p:bldP spid="46092" grpId="1" animBg="1"/>
      <p:bldP spid="46093" grpId="0" animBg="1"/>
      <p:bldP spid="46093" grpId="1" animBg="1"/>
      <p:bldP spid="46094" grpId="0" animBg="1"/>
      <p:bldP spid="46094" grpId="1" animBg="1"/>
      <p:bldP spid="46095" grpId="0" animBg="1"/>
      <p:bldP spid="46095" grpId="1" animBg="1"/>
      <p:bldP spid="46096" grpId="0" animBg="1"/>
      <p:bldP spid="46096" grpId="1" animBg="1"/>
      <p:bldP spid="46097" grpId="0" animBg="1"/>
      <p:bldP spid="46097" grpId="1" animBg="1"/>
      <p:bldP spid="46099" grpId="0" animBg="1"/>
      <p:bldP spid="46099" grpId="1" animBg="1"/>
      <p:bldP spid="46100" grpId="0" animBg="1"/>
      <p:bldP spid="46100" grpId="1" animBg="1"/>
      <p:bldP spid="46101" grpId="0" animBg="1"/>
      <p:bldP spid="46101" grpId="1" animBg="1"/>
      <p:bldP spid="46104" grpId="0" animBg="1"/>
      <p:bldP spid="46105" grpId="0" animBg="1"/>
      <p:bldP spid="46107" grpId="0" animBg="1"/>
      <p:bldP spid="46107" grpId="1" animBg="1"/>
      <p:bldP spid="46110" grpId="0" animBg="1"/>
      <p:bldP spid="461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/>
          <a:lstStyle/>
          <a:p>
            <a:pPr marL="1117600" indent="-1117600"/>
            <a:r>
              <a:rPr lang="en-US"/>
              <a:t>Are my cells alive?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438400" y="1524000"/>
            <a:ext cx="6477000" cy="4876800"/>
          </a:xfrm>
        </p:spPr>
        <p:txBody>
          <a:bodyPr/>
          <a:lstStyle/>
          <a:p>
            <a:pPr marL="914400" lvl="1" indent="-457200">
              <a:buFont typeface="Wingdings" pitchFamily="2" charset="2"/>
              <a:buNone/>
            </a:pPr>
            <a:r>
              <a:rPr lang="en-US" sz="1600" dirty="0"/>
              <a:t>A.  Cells are the </a:t>
            </a:r>
            <a:r>
              <a:rPr lang="en-US" sz="1600" u="sng" dirty="0"/>
              <a:t>basic unit of structure and function</a:t>
            </a:r>
            <a:r>
              <a:rPr lang="en-US" sz="1600" dirty="0"/>
              <a:t> in living organisms.</a:t>
            </a:r>
          </a:p>
          <a:p>
            <a:pPr marL="1295400" lvl="2" indent="-381000">
              <a:buFont typeface="Wingdings" pitchFamily="2" charset="2"/>
              <a:buNone/>
            </a:pPr>
            <a:r>
              <a:rPr lang="en-US" sz="1600" dirty="0"/>
              <a:t>1.  All living things are made of </a:t>
            </a:r>
            <a:r>
              <a:rPr lang="en-US" sz="1600" u="sng" dirty="0"/>
              <a:t>cells</a:t>
            </a:r>
          </a:p>
          <a:p>
            <a:pPr marL="1714500" lvl="3" indent="-342900">
              <a:buFont typeface="Wingdings" pitchFamily="2" charset="2"/>
              <a:buNone/>
            </a:pPr>
            <a:r>
              <a:rPr lang="en-US" sz="1600" dirty="0"/>
              <a:t>a.</a:t>
            </a:r>
            <a:r>
              <a:rPr lang="en-US" sz="1600" u="sng" dirty="0"/>
              <a:t>  Unicellular</a:t>
            </a:r>
            <a:r>
              <a:rPr lang="en-US" sz="1600" dirty="0"/>
              <a:t> organisms are made of one cell. Ex. Bacteria</a:t>
            </a:r>
            <a:endParaRPr lang="en-US" sz="1600" u="sng" dirty="0"/>
          </a:p>
          <a:p>
            <a:pPr marL="1714500" lvl="3" indent="-342900">
              <a:buFontTx/>
              <a:buAutoNum type="alphaLcPeriod" startAt="2"/>
            </a:pPr>
            <a:r>
              <a:rPr lang="en-US" sz="1600" u="sng" dirty="0" err="1"/>
              <a:t>Multicellular</a:t>
            </a:r>
            <a:r>
              <a:rPr lang="en-US" sz="1600" dirty="0"/>
              <a:t> organisms are made of many, many, many cells.  Ex. YOU!</a:t>
            </a:r>
          </a:p>
          <a:p>
            <a:pPr marL="1295400" lvl="2" indent="-381000">
              <a:buFont typeface="Wingdings" pitchFamily="2" charset="2"/>
              <a:buNone/>
            </a:pPr>
            <a:r>
              <a:rPr lang="en-US" sz="1600" dirty="0"/>
              <a:t>2. </a:t>
            </a:r>
            <a:r>
              <a:rPr lang="en-US" sz="1600" u="sng" dirty="0"/>
              <a:t>All life processes occur at a cellular level.  </a:t>
            </a:r>
          </a:p>
          <a:p>
            <a:pPr marL="1714500" lvl="3" indent="-342900">
              <a:buFontTx/>
              <a:buAutoNum type="alphaLcPeriod"/>
            </a:pPr>
            <a:r>
              <a:rPr lang="en-US" sz="1600" dirty="0"/>
              <a:t>In a </a:t>
            </a:r>
            <a:r>
              <a:rPr lang="en-US" sz="1600" dirty="0" err="1"/>
              <a:t>multicellular</a:t>
            </a:r>
            <a:r>
              <a:rPr lang="en-US" sz="1600" dirty="0"/>
              <a:t> organism, many of the </a:t>
            </a:r>
            <a:r>
              <a:rPr lang="en-US" sz="1600" u="sng" dirty="0"/>
              <a:t>bodily functions</a:t>
            </a:r>
            <a:r>
              <a:rPr lang="en-US" sz="1600" dirty="0"/>
              <a:t> (breathing and eating) are necessary to </a:t>
            </a:r>
            <a:r>
              <a:rPr lang="en-US" sz="1600" u="sng" dirty="0"/>
              <a:t>supply individual cells</a:t>
            </a:r>
            <a:r>
              <a:rPr lang="en-US" sz="1600" dirty="0"/>
              <a:t> with things the cells need.  </a:t>
            </a:r>
          </a:p>
          <a:p>
            <a:pPr marL="1714500" lvl="3" indent="-342900">
              <a:buFontTx/>
              <a:buAutoNum type="alphaLcPeriod"/>
            </a:pPr>
            <a:r>
              <a:rPr lang="en-US" sz="1600" dirty="0"/>
              <a:t>The </a:t>
            </a:r>
            <a:r>
              <a:rPr lang="en-US" sz="1600" u="sng" dirty="0"/>
              <a:t>interactions</a:t>
            </a:r>
            <a:r>
              <a:rPr lang="en-US" sz="1600" dirty="0"/>
              <a:t> of all the individual cells in a </a:t>
            </a:r>
            <a:r>
              <a:rPr lang="en-US" sz="1600" dirty="0" err="1"/>
              <a:t>multicellular</a:t>
            </a:r>
            <a:r>
              <a:rPr lang="en-US" sz="1600" dirty="0"/>
              <a:t> organism </a:t>
            </a:r>
            <a:r>
              <a:rPr lang="en-US" sz="1600" u="sng" dirty="0"/>
              <a:t>create a need for other bodily functions</a:t>
            </a:r>
            <a:r>
              <a:rPr lang="en-US" sz="1600" dirty="0"/>
              <a:t> (excreting wastes</a:t>
            </a:r>
            <a:r>
              <a:rPr lang="en-US" sz="1600" dirty="0" smtClean="0"/>
              <a:t>).</a:t>
            </a:r>
          </a:p>
          <a:p>
            <a:pPr marL="857250" lvl="1" indent="-342900">
              <a:buNone/>
            </a:pPr>
            <a:r>
              <a:rPr lang="en-US" sz="1600" dirty="0" smtClean="0"/>
              <a:t>  B.  Cells must </a:t>
            </a:r>
            <a:r>
              <a:rPr lang="en-US" sz="1600" u="sng" dirty="0" smtClean="0"/>
              <a:t>interact with their environment to maintain  homeostasis.</a:t>
            </a:r>
            <a:endParaRPr lang="en-US" sz="1600" dirty="0" smtClean="0"/>
          </a:p>
          <a:p>
            <a:pPr marL="1714500" lvl="3" indent="-342900">
              <a:buFontTx/>
              <a:buAutoNum type="alphaLcPeriod"/>
            </a:pPr>
            <a:endParaRPr lang="en-US" sz="1800" dirty="0" smtClean="0"/>
          </a:p>
        </p:txBody>
      </p:sp>
      <p:pic>
        <p:nvPicPr>
          <p:cNvPr id="3080" name="Picture 8" descr="MCj0241141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315200" y="381000"/>
            <a:ext cx="812800" cy="908050"/>
          </a:xfrm>
        </p:spPr>
      </p:pic>
      <p:pic>
        <p:nvPicPr>
          <p:cNvPr id="3093" name="Picture 21" descr="resp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657600"/>
            <a:ext cx="2895600" cy="2969161"/>
          </a:xfrm>
          <a:prstGeom prst="rect">
            <a:avLst/>
          </a:prstGeom>
          <a:noFill/>
        </p:spPr>
      </p:pic>
      <p:pic>
        <p:nvPicPr>
          <p:cNvPr id="3097" name="Picture 25" descr="ba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524000"/>
            <a:ext cx="25146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17600" indent="-1117600"/>
            <a:r>
              <a:rPr lang="en-US" sz="3300"/>
              <a:t>How do things get into and out of the cell?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225925" y="1600200"/>
            <a:ext cx="4689475" cy="39624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None/>
            </a:pPr>
            <a:r>
              <a:rPr lang="en-US" sz="1800" dirty="0" smtClean="0"/>
              <a:t>A.	All </a:t>
            </a:r>
            <a:r>
              <a:rPr lang="en-US" sz="1800" dirty="0"/>
              <a:t>things entering or leaving the cell must pass through the </a:t>
            </a:r>
            <a:r>
              <a:rPr lang="en-US" sz="1800" u="sng" dirty="0"/>
              <a:t>cell membrane. 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600" dirty="0"/>
              <a:t>	1.  The cell membrane is </a:t>
            </a:r>
            <a:r>
              <a:rPr lang="en-US" sz="1600" u="sng" dirty="0"/>
              <a:t>selectively 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600" dirty="0"/>
              <a:t>              </a:t>
            </a:r>
            <a:r>
              <a:rPr lang="en-US" sz="1600" u="sng" dirty="0"/>
              <a:t>permeable.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600" dirty="0"/>
              <a:t>		a.  The membrane contains </a:t>
            </a:r>
            <a:r>
              <a:rPr lang="en-US" sz="1600" u="sng" dirty="0"/>
              <a:t>pores</a:t>
            </a:r>
            <a:r>
              <a:rPr lang="en-US" sz="1600" dirty="0"/>
              <a:t>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600" dirty="0"/>
              <a:t>                    (holes) that allow very small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600" dirty="0"/>
              <a:t>                    molecules to move in and out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600" dirty="0"/>
              <a:t>                    freely.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600" dirty="0"/>
              <a:t>		b.  The membrane also contains 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600" dirty="0"/>
              <a:t>                     </a:t>
            </a:r>
            <a:r>
              <a:rPr lang="en-US" sz="1600" u="sng" dirty="0"/>
              <a:t>transport proteins</a:t>
            </a:r>
            <a:r>
              <a:rPr lang="en-US" sz="1600" dirty="0"/>
              <a:t> that are    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600" dirty="0"/>
              <a:t>                     specifically shaped to allow  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600" dirty="0"/>
              <a:t>                     essential molecules, such as 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600" dirty="0"/>
              <a:t>                     water, into and out of the cell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600" dirty="0"/>
              <a:t>	</a:t>
            </a:r>
          </a:p>
        </p:txBody>
      </p:sp>
      <p:pic>
        <p:nvPicPr>
          <p:cNvPr id="8200" name="Picture 8" descr="cell_membra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3838575" cy="2924175"/>
          </a:xfrm>
          <a:prstGeom prst="rect">
            <a:avLst/>
          </a:prstGeom>
          <a:noFill/>
        </p:spPr>
      </p:pic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762000" y="4648200"/>
            <a:ext cx="2743200" cy="17526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838200" y="5029200"/>
            <a:ext cx="1600200" cy="838200"/>
          </a:xfrm>
          <a:prstGeom prst="leftRightArrow">
            <a:avLst>
              <a:gd name="adj1" fmla="val 50000"/>
              <a:gd name="adj2" fmla="val 381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066800" y="52578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Intracellular</a:t>
            </a:r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2590800" y="5562600"/>
            <a:ext cx="1600200" cy="838200"/>
          </a:xfrm>
          <a:prstGeom prst="rightArrow">
            <a:avLst>
              <a:gd name="adj1" fmla="val 50000"/>
              <a:gd name="adj2" fmla="val 477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590800" y="5791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Extracellular</a:t>
            </a: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4953000" y="6172200"/>
            <a:ext cx="3714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Link to cell membrane construction</a:t>
            </a:r>
            <a:endParaRPr lang="en-US" dirty="0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V="1">
            <a:off x="609600" y="33528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 flipV="1">
            <a:off x="3048000" y="35052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nimBg="1"/>
      <p:bldP spid="8202" grpId="0" animBg="1"/>
      <p:bldP spid="8203" grpId="0"/>
      <p:bldP spid="8204" grpId="0" animBg="1"/>
      <p:bldP spid="8205" grpId="0"/>
      <p:bldP spid="8208" grpId="0" animBg="1"/>
      <p:bldP spid="820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/>
              <a:t>How do things get into and out of the cell?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124200" y="1676400"/>
            <a:ext cx="5791200" cy="51816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AutoNum type="alphaUcPeriod" startAt="2"/>
            </a:pPr>
            <a:r>
              <a:rPr lang="en-US" sz="1600" dirty="0"/>
              <a:t>Some types of cell transport </a:t>
            </a:r>
            <a:r>
              <a:rPr lang="en-US" sz="1600" u="sng" dirty="0"/>
              <a:t>DO NOT require energy</a:t>
            </a:r>
            <a:r>
              <a:rPr lang="en-US" sz="1600" dirty="0"/>
              <a:t>. This is called </a:t>
            </a:r>
            <a:r>
              <a:rPr lang="en-US" sz="1600" u="sng" dirty="0"/>
              <a:t>passive</a:t>
            </a:r>
            <a:r>
              <a:rPr lang="en-US" sz="1600" dirty="0"/>
              <a:t> transport.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sz="1800" dirty="0"/>
              <a:t>Molecules are constantly in </a:t>
            </a:r>
            <a:r>
              <a:rPr lang="en-US" sz="1800" dirty="0" smtClean="0"/>
              <a:t>motion.  The </a:t>
            </a:r>
            <a:r>
              <a:rPr lang="en-US" sz="1800" u="sng" dirty="0"/>
              <a:t>movement of molecules is random</a:t>
            </a:r>
            <a:r>
              <a:rPr lang="en-US" sz="1800" dirty="0"/>
              <a:t>.  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sz="1800" u="sng" dirty="0"/>
              <a:t>Diffusion</a:t>
            </a:r>
            <a:r>
              <a:rPr lang="en-US" sz="1800" dirty="0"/>
              <a:t> is the term used to describe the movement of molecules from </a:t>
            </a:r>
            <a:r>
              <a:rPr lang="en-US" sz="1800" u="sng" dirty="0"/>
              <a:t>areas of high concentration to areas of lower concentration</a:t>
            </a:r>
            <a:r>
              <a:rPr lang="en-US" sz="1800" dirty="0"/>
              <a:t> due to random movement.  Diffusion can occur in the air, in water or across a cell membrane.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     		Ex. A drop of red dye </a:t>
            </a:r>
            <a:r>
              <a:rPr lang="en-US" sz="1600" dirty="0" smtClean="0"/>
              <a:t>spreads throughout the water</a:t>
            </a:r>
            <a:endParaRPr lang="en-US" sz="1600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     		 Ex. </a:t>
            </a:r>
            <a:r>
              <a:rPr lang="en-US" sz="1600" u="sng" dirty="0"/>
              <a:t>The smell of burnt popcorn spreads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                      </a:t>
            </a:r>
            <a:r>
              <a:rPr lang="en-US" sz="1600" u="sng" dirty="0"/>
              <a:t>through the house</a:t>
            </a:r>
          </a:p>
          <a:p>
            <a:pPr marL="1295400" lvl="2" indent="-381000">
              <a:lnSpc>
                <a:spcPct val="80000"/>
              </a:lnSpc>
              <a:buFontTx/>
              <a:buAutoNum type="alphaLcPeriod"/>
            </a:pPr>
            <a:r>
              <a:rPr lang="en-US" sz="1900" u="sng" dirty="0"/>
              <a:t>Concentration gradient</a:t>
            </a:r>
            <a:r>
              <a:rPr lang="en-US" sz="1900" dirty="0"/>
              <a:t> is the term used to describe the </a:t>
            </a:r>
            <a:r>
              <a:rPr lang="en-US" sz="1900" u="sng" dirty="0"/>
              <a:t>difference</a:t>
            </a:r>
            <a:r>
              <a:rPr lang="en-US" sz="1900" dirty="0"/>
              <a:t> between higher and lower concentration.  </a:t>
            </a:r>
          </a:p>
          <a:p>
            <a:pPr marL="1295400" lvl="2" indent="-381000">
              <a:lnSpc>
                <a:spcPct val="80000"/>
              </a:lnSpc>
              <a:buFontTx/>
              <a:buAutoNum type="alphaLcPeriod"/>
            </a:pPr>
            <a:r>
              <a:rPr lang="en-US" sz="1900" u="sng" dirty="0"/>
              <a:t>Osmosis</a:t>
            </a:r>
            <a:r>
              <a:rPr lang="en-US" sz="1900" dirty="0"/>
              <a:t> is the term used to specifically describe the movement of </a:t>
            </a:r>
            <a:r>
              <a:rPr lang="en-US" sz="1900" u="sng" dirty="0"/>
              <a:t>water</a:t>
            </a:r>
            <a:r>
              <a:rPr lang="en-US" sz="1900" dirty="0"/>
              <a:t> across a membrane due to </a:t>
            </a:r>
            <a:r>
              <a:rPr lang="en-US" sz="1900" u="sng" dirty="0"/>
              <a:t>diffusion</a:t>
            </a:r>
            <a:r>
              <a:rPr lang="en-US" sz="1900" dirty="0"/>
              <a:t>. 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914400" y="1600200"/>
            <a:ext cx="1828800" cy="15240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WordArt 8"/>
          <p:cNvSpPr>
            <a:spLocks noChangeArrowheads="1" noChangeShapeType="1" noTextEdit="1"/>
          </p:cNvSpPr>
          <p:nvPr/>
        </p:nvSpPr>
        <p:spPr bwMode="auto">
          <a:xfrm>
            <a:off x="1371600" y="1981200"/>
            <a:ext cx="10191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ATP</a:t>
            </a:r>
          </a:p>
        </p:txBody>
      </p:sp>
      <p:pic>
        <p:nvPicPr>
          <p:cNvPr id="11278" name="Picture 14" descr="diffu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276600"/>
            <a:ext cx="3228975" cy="1038225"/>
          </a:xfrm>
          <a:prstGeom prst="rect">
            <a:avLst/>
          </a:prstGeom>
          <a:noFill/>
        </p:spPr>
      </p:pic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838200" y="5486400"/>
            <a:ext cx="215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Diffusion Animation</a:t>
            </a:r>
            <a:endParaRPr lang="en-US" dirty="0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914400" y="5943600"/>
            <a:ext cx="215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Osmosis Animation</a:t>
            </a:r>
            <a:endParaRPr lang="en-US" dirty="0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V="1">
            <a:off x="1295400" y="38100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1286" name="Picture 22" descr="MMj03369490000[1]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228600"/>
            <a:ext cx="704850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nimBg="1"/>
      <p:bldP spid="11272" grpId="0" animBg="1"/>
      <p:bldP spid="11283" grpId="0"/>
      <p:bldP spid="11284" grpId="0"/>
      <p:bldP spid="1128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/>
              <a:t>How do things get into and out of the cell?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289300" y="1600200"/>
            <a:ext cx="5397500" cy="4530725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AutoNum type="arabicPeriod" startAt="3"/>
            </a:pPr>
            <a:r>
              <a:rPr lang="en-US" sz="1800" dirty="0"/>
              <a:t>The principles of diffusion (and osmosis) can be used to </a:t>
            </a:r>
            <a:r>
              <a:rPr lang="en-US" sz="1800" u="sng" dirty="0"/>
              <a:t>predict the response of cells in different environments</a:t>
            </a:r>
            <a:r>
              <a:rPr lang="en-US" sz="1800" dirty="0"/>
              <a:t>. 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800" dirty="0"/>
              <a:t>	a.  An example of diffusion: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	     A cell has a concentration of 0.8% carbon    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          dioxide gas and 0.4% oxygen gas.   The    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          blood surrounding the cell has an oxygen 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          concentration of 1.2% and a carbon 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          dioxide concentration of 0.1%.  What will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          the cell lose? What will a cell gain? </a:t>
            </a:r>
            <a:br>
              <a:rPr lang="en-US" sz="1800" dirty="0"/>
            </a:br>
            <a:endParaRPr lang="en-US" sz="1800" dirty="0"/>
          </a:p>
          <a:p>
            <a:pPr marL="533400" indent="-533400">
              <a:lnSpc>
                <a:spcPct val="80000"/>
              </a:lnSpc>
            </a:pPr>
            <a:endParaRPr lang="en-US" sz="1800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err="1"/>
              <a:t>Answer:</a:t>
            </a:r>
            <a:r>
              <a:rPr lang="en-US" sz="1800" u="sng" dirty="0" err="1"/>
              <a:t>Oxygen</a:t>
            </a:r>
            <a:r>
              <a:rPr lang="en-US" sz="1800" u="sng" dirty="0"/>
              <a:t> will diffuse into the cell and carbon  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         </a:t>
            </a:r>
            <a:r>
              <a:rPr lang="en-US" sz="1800" u="sng" dirty="0"/>
              <a:t>dioxide will diffuse out of the cell.  This is   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         </a:t>
            </a:r>
            <a:r>
              <a:rPr lang="en-US" sz="1800" u="sng" dirty="0"/>
              <a:t>called gas exchange</a:t>
            </a:r>
            <a:r>
              <a:rPr lang="en-US" sz="1600" u="sng" dirty="0"/>
              <a:t>.</a:t>
            </a:r>
            <a:r>
              <a:rPr lang="en-US" sz="1200" dirty="0"/>
              <a:t> 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524000" y="2895600"/>
            <a:ext cx="1981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Oxygen </a:t>
            </a:r>
            <a:r>
              <a:rPr lang="en-US" sz="1400" u="sng"/>
              <a:t>1.2%</a:t>
            </a:r>
            <a:endParaRPr lang="en-US" sz="1400"/>
          </a:p>
          <a:p>
            <a:r>
              <a:rPr lang="en-US" sz="1400"/>
              <a:t>Carbon dioxide </a:t>
            </a:r>
            <a:r>
              <a:rPr lang="en-US" sz="1400" u="sng"/>
              <a:t>0.1%</a:t>
            </a:r>
            <a:endParaRPr lang="en-US" sz="1400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685800" y="3886200"/>
            <a:ext cx="2209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Oxygen </a:t>
            </a:r>
            <a:r>
              <a:rPr lang="en-US" sz="1400" u="sng"/>
              <a:t>0.4%</a:t>
            </a:r>
            <a:endParaRPr lang="en-US" sz="1400"/>
          </a:p>
          <a:p>
            <a:r>
              <a:rPr lang="en-US" sz="1400"/>
              <a:t>Carbon dioxide </a:t>
            </a:r>
            <a:r>
              <a:rPr lang="en-US" sz="1400" u="sng"/>
              <a:t>0.8%</a:t>
            </a:r>
            <a:endParaRPr lang="en-US" sz="1400"/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457200" y="3505200"/>
            <a:ext cx="22860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609600" y="1524000"/>
            <a:ext cx="16764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838200" y="1524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Oxygen</a:t>
            </a:r>
          </a:p>
        </p:txBody>
      </p:sp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685800" y="2057400"/>
            <a:ext cx="1447800" cy="4572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85800" y="21336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Carbon dioxide</a:t>
            </a:r>
          </a:p>
        </p:txBody>
      </p:sp>
      <p:sp>
        <p:nvSpPr>
          <p:cNvPr id="14350" name="Oval 14"/>
          <p:cNvSpPr>
            <a:spLocks noChangeArrowheads="1"/>
          </p:cNvSpPr>
          <p:nvPr/>
        </p:nvSpPr>
        <p:spPr bwMode="auto">
          <a:xfrm>
            <a:off x="1219200" y="3733800"/>
            <a:ext cx="1524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2895600" y="4191000"/>
            <a:ext cx="1524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Oval 16"/>
          <p:cNvSpPr>
            <a:spLocks noChangeArrowheads="1"/>
          </p:cNvSpPr>
          <p:nvPr/>
        </p:nvSpPr>
        <p:spPr bwMode="auto">
          <a:xfrm>
            <a:off x="2286000" y="4495800"/>
            <a:ext cx="1524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1219200" y="3276600"/>
            <a:ext cx="1524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2057400" y="5105400"/>
            <a:ext cx="1524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Oval 20"/>
          <p:cNvSpPr>
            <a:spLocks noChangeArrowheads="1"/>
          </p:cNvSpPr>
          <p:nvPr/>
        </p:nvSpPr>
        <p:spPr bwMode="auto">
          <a:xfrm>
            <a:off x="533400" y="3429000"/>
            <a:ext cx="1524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Oval 21"/>
          <p:cNvSpPr>
            <a:spLocks noChangeArrowheads="1"/>
          </p:cNvSpPr>
          <p:nvPr/>
        </p:nvSpPr>
        <p:spPr bwMode="auto">
          <a:xfrm>
            <a:off x="2438400" y="3505200"/>
            <a:ext cx="1524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Oval 22"/>
          <p:cNvSpPr>
            <a:spLocks noChangeArrowheads="1"/>
          </p:cNvSpPr>
          <p:nvPr/>
        </p:nvSpPr>
        <p:spPr bwMode="auto">
          <a:xfrm>
            <a:off x="533400" y="4876800"/>
            <a:ext cx="1524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Oval 23"/>
          <p:cNvSpPr>
            <a:spLocks noChangeArrowheads="1"/>
          </p:cNvSpPr>
          <p:nvPr/>
        </p:nvSpPr>
        <p:spPr bwMode="auto">
          <a:xfrm>
            <a:off x="2133600" y="3886200"/>
            <a:ext cx="1524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Oval 24"/>
          <p:cNvSpPr>
            <a:spLocks noChangeArrowheads="1"/>
          </p:cNvSpPr>
          <p:nvPr/>
        </p:nvSpPr>
        <p:spPr bwMode="auto">
          <a:xfrm>
            <a:off x="1905000" y="4648200"/>
            <a:ext cx="1524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Oval 25"/>
          <p:cNvSpPr>
            <a:spLocks noChangeArrowheads="1"/>
          </p:cNvSpPr>
          <p:nvPr/>
        </p:nvSpPr>
        <p:spPr bwMode="auto">
          <a:xfrm>
            <a:off x="1905000" y="3733800"/>
            <a:ext cx="1524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Oval 26"/>
          <p:cNvSpPr>
            <a:spLocks noChangeArrowheads="1"/>
          </p:cNvSpPr>
          <p:nvPr/>
        </p:nvSpPr>
        <p:spPr bwMode="auto">
          <a:xfrm>
            <a:off x="914400" y="4419600"/>
            <a:ext cx="1524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Oval 27"/>
          <p:cNvSpPr>
            <a:spLocks noChangeArrowheads="1"/>
          </p:cNvSpPr>
          <p:nvPr/>
        </p:nvSpPr>
        <p:spPr bwMode="auto">
          <a:xfrm>
            <a:off x="1524000" y="4419600"/>
            <a:ext cx="1524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Oval 28"/>
          <p:cNvSpPr>
            <a:spLocks noChangeArrowheads="1"/>
          </p:cNvSpPr>
          <p:nvPr/>
        </p:nvSpPr>
        <p:spPr bwMode="auto">
          <a:xfrm>
            <a:off x="2743200" y="4648200"/>
            <a:ext cx="1524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6" name="Oval 30"/>
          <p:cNvSpPr>
            <a:spLocks noChangeArrowheads="1"/>
          </p:cNvSpPr>
          <p:nvPr/>
        </p:nvSpPr>
        <p:spPr bwMode="auto">
          <a:xfrm>
            <a:off x="838200" y="3352800"/>
            <a:ext cx="1524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 flipV="1">
            <a:off x="2286000" y="38100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>
            <a:off x="1981200" y="47244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>
            <a:off x="1295400" y="3352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 flipV="1">
            <a:off x="609600" y="47244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  <p:bldP spid="14344" grpId="0"/>
      <p:bldP spid="14367" grpId="0" animBg="1"/>
      <p:bldP spid="14368" grpId="0" animBg="1"/>
      <p:bldP spid="14369" grpId="0" animBg="1"/>
      <p:bldP spid="143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/>
              <a:t>How do things get into and out of the cell?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657600" y="1600200"/>
            <a:ext cx="5257800" cy="4800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b. Examples of osmosis: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i.  A blood cell has the same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       concentration of water and salt as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       saline solution.  A doctor who failed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       high school biology and did not listen to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       the attending nurse used a injection full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       of distilled water (100%  water).  What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       will happen to the blood cells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       surrounded by the distilled water? (Hint: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       You will feel excruciating pain.) Explain.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u="sng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Answer:</a:t>
            </a:r>
            <a:endParaRPr lang="en-US" sz="1800" u="sng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    </a:t>
            </a:r>
            <a:r>
              <a:rPr lang="en-US" sz="1800" u="sng"/>
              <a:t>Water will move into the cell through the process of osmosis, causing the cell to swell and possibly burst.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304800" y="1905000"/>
            <a:ext cx="25146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838200" y="2209800"/>
            <a:ext cx="16002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u="sng"/>
              <a:t>Less</a:t>
            </a:r>
            <a:r>
              <a:rPr lang="en-US"/>
              <a:t> water in your blood cells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438400" y="3124200"/>
            <a:ext cx="14478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u="sng" dirty="0"/>
              <a:t>More</a:t>
            </a:r>
            <a:r>
              <a:rPr lang="en-US" dirty="0"/>
              <a:t> water in injection</a:t>
            </a: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2057400" y="3352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304800" y="4648200"/>
            <a:ext cx="3124200" cy="1981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4114800" y="6248400"/>
            <a:ext cx="443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/>
              </a:rPr>
              <a:t>Osmosis Animations (3 types of solutions)</a:t>
            </a:r>
            <a:endParaRPr lang="en-US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762000" y="5181600"/>
            <a:ext cx="2286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cell is bigger  due to water moving into the cell!!</a:t>
            </a:r>
          </a:p>
        </p:txBody>
      </p:sp>
      <p:sp>
        <p:nvSpPr>
          <p:cNvPr id="16400" name="AutoShape 16"/>
          <p:cNvSpPr>
            <a:spLocks noChangeArrowheads="1"/>
          </p:cNvSpPr>
          <p:nvPr/>
        </p:nvSpPr>
        <p:spPr bwMode="auto">
          <a:xfrm rot="6120000">
            <a:off x="2970212" y="5254626"/>
            <a:ext cx="612775" cy="685800"/>
          </a:xfrm>
          <a:prstGeom prst="downArrow">
            <a:avLst>
              <a:gd name="adj1" fmla="val 50000"/>
              <a:gd name="adj2" fmla="val 27979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 rot="664135">
            <a:off x="2968625" y="5484813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63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63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63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/>
      <p:bldP spid="16392" grpId="0"/>
      <p:bldP spid="16394" grpId="0"/>
      <p:bldP spid="16395" grpId="0" animBg="1"/>
      <p:bldP spid="16396" grpId="0" animBg="1"/>
      <p:bldP spid="16398" grpId="0"/>
      <p:bldP spid="16399" grpId="0"/>
      <p:bldP spid="16400" grpId="0" animBg="1"/>
      <p:bldP spid="164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/>
              <a:t>How do things get into and out of the cell?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600200"/>
            <a:ext cx="449580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ii. You go the pet store and purchase a fresh water fish.  When you get home and place the fish in a salt water aquarium.  The fish dies and you cry out “Why?” (No seriously, why?)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u="sng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Answer:</a:t>
            </a:r>
            <a:endParaRPr lang="en-US" sz="2000" u="sng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  </a:t>
            </a:r>
            <a:r>
              <a:rPr lang="en-US" sz="2000" u="sng"/>
              <a:t>Water in the fish’s cells left the cell due to osmosis.  The loss of water in the gill cells caused the death.</a:t>
            </a: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1447800" y="2514600"/>
            <a:ext cx="2362200" cy="762000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752600" y="2590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20487" name="Freeform 7"/>
          <p:cNvSpPr>
            <a:spLocks/>
          </p:cNvSpPr>
          <p:nvPr/>
        </p:nvSpPr>
        <p:spPr bwMode="auto">
          <a:xfrm>
            <a:off x="1495425" y="2960688"/>
            <a:ext cx="361950" cy="182562"/>
          </a:xfrm>
          <a:custGeom>
            <a:avLst/>
            <a:gdLst/>
            <a:ahLst/>
            <a:cxnLst>
              <a:cxn ang="0">
                <a:pos x="0" y="55"/>
              </a:cxn>
              <a:cxn ang="0">
                <a:pos x="64" y="0"/>
              </a:cxn>
              <a:cxn ang="0">
                <a:pos x="146" y="18"/>
              </a:cxn>
              <a:cxn ang="0">
                <a:pos x="192" y="46"/>
              </a:cxn>
              <a:cxn ang="0">
                <a:pos x="228" y="82"/>
              </a:cxn>
            </a:cxnLst>
            <a:rect l="0" t="0" r="r" b="b"/>
            <a:pathLst>
              <a:path w="228" h="115">
                <a:moveTo>
                  <a:pt x="0" y="55"/>
                </a:moveTo>
                <a:cubicBezTo>
                  <a:pt x="38" y="42"/>
                  <a:pt x="36" y="26"/>
                  <a:pt x="64" y="0"/>
                </a:cubicBezTo>
                <a:cubicBezTo>
                  <a:pt x="73" y="2"/>
                  <a:pt x="129" y="8"/>
                  <a:pt x="146" y="18"/>
                </a:cubicBezTo>
                <a:cubicBezTo>
                  <a:pt x="206" y="56"/>
                  <a:pt x="116" y="21"/>
                  <a:pt x="192" y="46"/>
                </a:cubicBezTo>
                <a:cubicBezTo>
                  <a:pt x="192" y="46"/>
                  <a:pt x="228" y="115"/>
                  <a:pt x="228" y="8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2209800" y="2286000"/>
            <a:ext cx="1219200" cy="304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33400" y="1447800"/>
            <a:ext cx="1600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 dirty="0"/>
              <a:t>Less</a:t>
            </a:r>
            <a:r>
              <a:rPr lang="en-US" dirty="0"/>
              <a:t> water</a:t>
            </a:r>
          </a:p>
          <a:p>
            <a:r>
              <a:rPr lang="en-US" dirty="0"/>
              <a:t>(more salt) in aquarium</a:t>
            </a: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1295400" y="2971800"/>
            <a:ext cx="1143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1828800" y="2971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>
            <a:off x="762000" y="3886200"/>
            <a:ext cx="1295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38200" y="4038600"/>
            <a:ext cx="1371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Fish Cell </a:t>
            </a:r>
            <a:endParaRPr lang="en-US" sz="1600" u="sng"/>
          </a:p>
          <a:p>
            <a:r>
              <a:rPr lang="en-US" sz="1600" u="sng"/>
              <a:t>More</a:t>
            </a:r>
            <a:r>
              <a:rPr lang="en-US" sz="1600"/>
              <a:t> water</a:t>
            </a:r>
          </a:p>
        </p:txBody>
      </p:sp>
      <p:sp>
        <p:nvSpPr>
          <p:cNvPr id="20497" name="AutoShape 17"/>
          <p:cNvSpPr>
            <a:spLocks noChangeArrowheads="1"/>
          </p:cNvSpPr>
          <p:nvPr/>
        </p:nvSpPr>
        <p:spPr bwMode="auto">
          <a:xfrm rot="1015650">
            <a:off x="1908175" y="4235450"/>
            <a:ext cx="914400" cy="6096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 rot="1633721">
            <a:off x="1905000" y="4419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/>
      <p:bldP spid="20497" grpId="0" animBg="1"/>
      <p:bldP spid="204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/>
              <a:t>How do things get into and out of the cell?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0" y="1752600"/>
            <a:ext cx="4953000" cy="453072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4. The point at which the molecules are </a:t>
            </a:r>
            <a:r>
              <a:rPr lang="en-US" sz="2000" u="sng" dirty="0"/>
              <a:t>evenly dispersed</a:t>
            </a:r>
            <a:r>
              <a:rPr lang="en-US" sz="2000" dirty="0"/>
              <a:t> is called </a:t>
            </a:r>
            <a:r>
              <a:rPr lang="en-US" sz="2000" u="sng" dirty="0"/>
              <a:t>equilibrium</a:t>
            </a:r>
            <a:r>
              <a:rPr lang="en-US" sz="2000" dirty="0"/>
              <a:t>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     a.  Several </a:t>
            </a:r>
            <a:r>
              <a:rPr lang="en-US" sz="2000" u="sng" dirty="0"/>
              <a:t>factors affect the speed </a:t>
            </a:r>
            <a:r>
              <a:rPr lang="en-US" sz="2000" dirty="0"/>
              <a:t>at which equilibrium is reached.  These factors include </a:t>
            </a:r>
            <a:r>
              <a:rPr lang="en-US" sz="2000" u="sng" dirty="0"/>
              <a:t>temperature</a:t>
            </a:r>
            <a:r>
              <a:rPr lang="en-US" sz="2000" dirty="0"/>
              <a:t> (higher temperature speeds the rate of diffusion) and </a:t>
            </a:r>
            <a:r>
              <a:rPr lang="en-US" sz="2000" u="sng" dirty="0"/>
              <a:t>concentration gradient </a:t>
            </a:r>
            <a:r>
              <a:rPr lang="en-US" sz="2000" dirty="0"/>
              <a:t>(steeper gradients speed diffusion).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     b.  At equilibrium molecules continue to move but there is </a:t>
            </a:r>
            <a:r>
              <a:rPr lang="en-US" sz="2000" u="sng" dirty="0"/>
              <a:t>no net change </a:t>
            </a:r>
            <a:r>
              <a:rPr lang="en-US" sz="2000" dirty="0"/>
              <a:t>in the concentration (distribution) of molecules. 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    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16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1200" dirty="0"/>
          </a:p>
        </p:txBody>
      </p:sp>
      <p:pic>
        <p:nvPicPr>
          <p:cNvPr id="21517" name="Picture 13" descr="http://www.google.com/url?source=imgres&amp;ct=tbn&amp;q=http://www.sciencephoto.com/image/445421/large/C0121420-Blood_Cells_in_Isotonic_Solution-SPL.jpg&amp;sa=X&amp;ei=ltinT7qROYmC8ATs7LGlAw&amp;ved=0CAUQ8wc4Cg&amp;usg=AFQjCNE_cjNTigAt6oPRDEucqB9BMlBJY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3429000" cy="5048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/>
              <a:t>How do things get into and out of the cell?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C. Some types of transport </a:t>
            </a:r>
            <a:r>
              <a:rPr lang="en-US" u="sng"/>
              <a:t>DO require energy</a:t>
            </a:r>
            <a:r>
              <a:rPr lang="en-US"/>
              <a:t>.  This is called </a:t>
            </a:r>
            <a:r>
              <a:rPr lang="en-US" u="sng"/>
              <a:t>active</a:t>
            </a:r>
            <a:r>
              <a:rPr lang="en-US"/>
              <a:t> transport.  </a:t>
            </a: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US"/>
              <a:t>Active transport moves molecules </a:t>
            </a:r>
            <a:r>
              <a:rPr lang="en-US" u="sng"/>
              <a:t>against the concentration gradient</a:t>
            </a:r>
            <a:r>
              <a:rPr lang="en-US"/>
              <a:t> (from </a:t>
            </a:r>
            <a:r>
              <a:rPr lang="en-US" u="sng"/>
              <a:t>low</a:t>
            </a:r>
            <a:r>
              <a:rPr lang="en-US"/>
              <a:t> concentration to </a:t>
            </a:r>
            <a:r>
              <a:rPr lang="en-US" u="sng"/>
              <a:t>high</a:t>
            </a:r>
            <a:r>
              <a:rPr lang="en-US"/>
              <a:t> concentration)</a:t>
            </a:r>
          </a:p>
          <a:p>
            <a:pPr marL="1371600" lvl="2" indent="-457200">
              <a:lnSpc>
                <a:spcPct val="90000"/>
              </a:lnSpc>
              <a:buFontTx/>
              <a:buAutoNum type="arabicPeriod" startAt="2"/>
            </a:pPr>
            <a:r>
              <a:rPr lang="en-US"/>
              <a:t>Active transport also moves </a:t>
            </a:r>
            <a:r>
              <a:rPr lang="en-US" u="sng"/>
              <a:t>large molecules</a:t>
            </a:r>
            <a:r>
              <a:rPr lang="en-US"/>
              <a:t> into and out of the cell that could not normally cross the cell membrane.  </a:t>
            </a:r>
          </a:p>
          <a:p>
            <a:pPr marL="1371600" lvl="2" indent="-457200">
              <a:lnSpc>
                <a:spcPct val="90000"/>
              </a:lnSpc>
              <a:buFontTx/>
              <a:buAutoNum type="arabicPeriod" startAt="3"/>
            </a:pPr>
            <a:r>
              <a:rPr lang="en-US"/>
              <a:t>The cell uses a special kind of energy for this transport. The chemical the cell uses is called </a:t>
            </a:r>
            <a:r>
              <a:rPr lang="en-US" u="sng"/>
              <a:t>ATP</a:t>
            </a:r>
            <a:r>
              <a:rPr lang="en-US"/>
              <a:t>.</a:t>
            </a:r>
            <a:r>
              <a:rPr lang="en-US" sz="3200"/>
              <a:t> 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216650" y="2057400"/>
            <a:ext cx="292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Active Transport Animation</a:t>
            </a:r>
            <a:endParaRPr lang="en-US" dirty="0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429000" y="5257800"/>
            <a:ext cx="352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3"/>
              </a:rPr>
              <a:t>Better Active transport Animation</a:t>
            </a:r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57200" y="2743200"/>
            <a:ext cx="1295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The best active transport animation</a:t>
            </a:r>
            <a:endParaRPr lang="en-US" dirty="0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5943600" y="4114800"/>
            <a:ext cx="154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5"/>
              </a:rPr>
              <a:t>Phagocytosis</a:t>
            </a:r>
            <a:endParaRPr lang="en-US"/>
          </a:p>
        </p:txBody>
      </p:sp>
      <p:sp>
        <p:nvSpPr>
          <p:cNvPr id="22536" name="WordArt 8"/>
          <p:cNvSpPr>
            <a:spLocks noChangeArrowheads="1" noChangeShapeType="1" noTextEdit="1"/>
          </p:cNvSpPr>
          <p:nvPr/>
        </p:nvSpPr>
        <p:spPr bwMode="auto">
          <a:xfrm>
            <a:off x="304800" y="5029200"/>
            <a:ext cx="1747838" cy="1524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b="1" kern="10" spc="-44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hiller"/>
              </a:rPr>
              <a:t>ATP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4" grpId="0"/>
      <p:bldP spid="22535" grpId="0"/>
      <p:bldP spid="22536" grpId="0" animBg="1"/>
    </p:bld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444</TotalTime>
  <Words>1240</Words>
  <Application>Microsoft Office PowerPoint</Application>
  <PresentationFormat>On-screen Show (4:3)</PresentationFormat>
  <Paragraphs>181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Layers</vt:lpstr>
      <vt:lpstr>Cellular Physiology</vt:lpstr>
      <vt:lpstr>Are my cells alive?</vt:lpstr>
      <vt:lpstr>How do things get into and out of the cell?</vt:lpstr>
      <vt:lpstr>How do things get into and out of the cell?</vt:lpstr>
      <vt:lpstr>How do things get into and out of the cell?</vt:lpstr>
      <vt:lpstr>How do things get into and out of the cell?</vt:lpstr>
      <vt:lpstr>How do things get into and out of the cell?</vt:lpstr>
      <vt:lpstr>How do things get into and out of the cell?</vt:lpstr>
      <vt:lpstr>How do things get into and out of the cell?</vt:lpstr>
      <vt:lpstr>III. How does energy from the sun become energy for life? MY FAVE SONG: THE PHOTOSYNTHESIS SONG - YouTube</vt:lpstr>
      <vt:lpstr>III How does energy from the sun          become energy for life?</vt:lpstr>
      <vt:lpstr>III How does energy from the sun         become energy for life?</vt:lpstr>
      <vt:lpstr>IV What is this ATP, and why should I care? Gotta get that ATP - Biology Song - YouTube</vt:lpstr>
      <vt:lpstr>IV What is this ATP, and why should I        care?</vt:lpstr>
      <vt:lpstr>IV What is this ATP, and why should I        care?</vt:lpstr>
      <vt:lpstr>V. How do cells use the sugar to make ATP?</vt:lpstr>
      <vt:lpstr>V. How do cells use the sugar to make       ATP?</vt:lpstr>
      <vt:lpstr>V. How do cells use the sugar to make       ATP?</vt:lpstr>
    </vt:vector>
  </TitlesOfParts>
  <Company>Charlotte-Mecklenburg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Physiology</dc:title>
  <dc:creator>w.werstlein</dc:creator>
  <cp:lastModifiedBy>shari.mudd</cp:lastModifiedBy>
  <cp:revision>39</cp:revision>
  <dcterms:created xsi:type="dcterms:W3CDTF">2006-09-29T13:25:40Z</dcterms:created>
  <dcterms:modified xsi:type="dcterms:W3CDTF">2014-05-29T12:28:44Z</dcterms:modified>
</cp:coreProperties>
</file>