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uddscience.weebly.com/biology.html" TargetMode="External"/><Relationship Id="rId2" Type="http://schemas.openxmlformats.org/officeDocument/2006/relationships/hyperlink" Target="https://drive.google.com/drive/folders/0B29HubCAI0mNNW1RcjczU0NMS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tinyurl.com/successwithstandardstud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drive.google.com/open?id=0B29HubCAI0mNYkM2bEZOcjVIQz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29HubCAI0mNS2tGOGhkMDhjMHM" TargetMode="External"/><Relationship Id="rId2" Type="http://schemas.openxmlformats.org/officeDocument/2006/relationships/hyperlink" Target="https://drive.google.com/drive/folders/0B29HubCAI0mNSF80cWFVY0xTZ2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muddscience.weebly.com/teacher-resources.html" TargetMode="External"/><Relationship Id="rId4" Type="http://schemas.openxmlformats.org/officeDocument/2006/relationships/hyperlink" Target="https://drive.google.com/drive/folders/0B29HubCAI0mNVzBzdFJrZmNKT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f-4N7OxSMo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Shari Mudd</a:t>
            </a:r>
          </a:p>
          <a:p>
            <a:r>
              <a:rPr lang="en-US" dirty="0"/>
              <a:t>Butler High School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Success with </a:t>
            </a:r>
            <a:br>
              <a:rPr lang="en-US" dirty="0"/>
            </a:br>
            <a:r>
              <a:rPr lang="en-US" dirty="0"/>
              <a:t>Standard Students</a:t>
            </a:r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56B89-345D-4458-B701-B1259FED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5"/>
            <a:ext cx="10134600" cy="4351338"/>
          </a:xfrm>
        </p:spPr>
        <p:txBody>
          <a:bodyPr/>
          <a:lstStyle/>
          <a:p>
            <a:r>
              <a:rPr lang="en-US" dirty="0"/>
              <a:t>Grouping students correctly can make a HUGE difference in the quality (and quantity!) of group work!</a:t>
            </a:r>
          </a:p>
          <a:p>
            <a:r>
              <a:rPr lang="en-US" dirty="0"/>
              <a:t>This will best be done after you’ve had a couple of weeks to get to know your class…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976374-76E6-4B14-B4FF-2D63D9FA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Grouping???</a:t>
            </a:r>
          </a:p>
        </p:txBody>
      </p:sp>
      <p:pic>
        <p:nvPicPr>
          <p:cNvPr id="3076" name="Picture 4" descr="Image result for school science lab cartoon">
            <a:extLst>
              <a:ext uri="{FF2B5EF4-FFF2-40B4-BE49-F238E27FC236}">
                <a16:creationId xmlns:a16="http://schemas.microsoft.com/office/drawing/2014/main" id="{620F7F12-8BED-4187-91AD-46E0FB9A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5" y="3712574"/>
            <a:ext cx="4333875" cy="28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C060B-5181-49FC-B2E9-0F85FBCF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825625"/>
            <a:ext cx="104559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data to determine frequently missed </a:t>
            </a:r>
          </a:p>
          <a:p>
            <a:pPr marL="0" indent="0">
              <a:buNone/>
            </a:pPr>
            <a:r>
              <a:rPr lang="en-US" dirty="0"/>
              <a:t>   questions or topics</a:t>
            </a:r>
          </a:p>
          <a:p>
            <a:pPr lvl="1"/>
            <a:r>
              <a:rPr lang="en-US" dirty="0"/>
              <a:t>Use “Throwback Thursday” for review </a:t>
            </a:r>
          </a:p>
          <a:p>
            <a:pPr lvl="2"/>
            <a:r>
              <a:rPr lang="en-US" dirty="0"/>
              <a:t>(Thanks to </a:t>
            </a:r>
            <a:r>
              <a:rPr lang="en-US" dirty="0" err="1"/>
              <a:t>T.O’Toole</a:t>
            </a:r>
            <a:r>
              <a:rPr lang="en-US" dirty="0"/>
              <a:t> for the idea!)</a:t>
            </a:r>
          </a:p>
          <a:p>
            <a:pPr lvl="2"/>
            <a:r>
              <a:rPr lang="en-US" dirty="0">
                <a:hlinkClick r:id="rId2"/>
              </a:rPr>
              <a:t>#TBT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Test corrections can be used as a ticket to re-test</a:t>
            </a:r>
          </a:p>
          <a:p>
            <a:pPr lvl="2"/>
            <a:r>
              <a:rPr lang="en-US" dirty="0"/>
              <a:t>(Thanks to </a:t>
            </a:r>
            <a:r>
              <a:rPr lang="en-US" dirty="0" err="1"/>
              <a:t>A.Moore</a:t>
            </a:r>
            <a:r>
              <a:rPr lang="en-US" dirty="0"/>
              <a:t> for the template!)</a:t>
            </a:r>
          </a:p>
          <a:p>
            <a:pPr lvl="2"/>
            <a:r>
              <a:rPr lang="en-US" dirty="0"/>
              <a:t>Test corrections template found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Journal entries that require students to </a:t>
            </a:r>
            <a:r>
              <a:rPr lang="en-US" dirty="0">
                <a:hlinkClick r:id="rId2"/>
              </a:rPr>
              <a:t>explain their thinking </a:t>
            </a:r>
            <a:r>
              <a:rPr lang="en-US" dirty="0"/>
              <a:t>can be used to reveal misunderstandings/misconceptions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A6E01-A02D-4BD9-B87B-7F791B9F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Re-loop / Re-teach Ideas!</a:t>
            </a:r>
          </a:p>
        </p:txBody>
      </p:sp>
      <p:pic>
        <p:nvPicPr>
          <p:cNvPr id="4098" name="Picture 2" descr="Image result for data teacher meme">
            <a:extLst>
              <a:ext uri="{FF2B5EF4-FFF2-40B4-BE49-F238E27FC236}">
                <a16:creationId xmlns:a16="http://schemas.microsoft.com/office/drawing/2014/main" id="{98599268-2686-40AE-848C-EF78E70C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81" y="229394"/>
            <a:ext cx="2886283" cy="35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E5170-AB77-4B50-A251-7DF5148D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Link to today’s presentation:</a:t>
            </a: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https://tinyurl.com/successwithstandardstudents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dirty="0"/>
              <a:t>Contact info:</a:t>
            </a:r>
          </a:p>
          <a:p>
            <a:pPr marL="0" indent="0">
              <a:buNone/>
            </a:pPr>
            <a:r>
              <a:rPr lang="en-US" sz="2400" dirty="0"/>
              <a:t>shari.mudd@cms.k12.nc.us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526B3-965C-479F-838D-D7804BC8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 today!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7F01A25D-9FC3-46D9-9812-A32F2E56DC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20" y="3650766"/>
            <a:ext cx="4147931" cy="30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650E0-2C9E-430F-810B-E397E5FA7CAD}"/>
              </a:ext>
            </a:extLst>
          </p:cNvPr>
          <p:cNvSpPr txBox="1"/>
          <p:nvPr/>
        </p:nvSpPr>
        <p:spPr>
          <a:xfrm>
            <a:off x="7445065" y="3213966"/>
            <a:ext cx="2305439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Have a great year!</a:t>
            </a:r>
          </a:p>
        </p:txBody>
      </p:sp>
    </p:spTree>
    <p:extLst>
      <p:ext uri="{BB962C8B-B14F-4D97-AF65-F5344CB8AC3E}">
        <p14:creationId xmlns:p14="http://schemas.microsoft.com/office/powerpoint/2010/main" val="24872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are LOTS of ways to be successful with standard students!  These are practices that have worked for me.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Do what YOU feel comfortable with and what fits your personality.  Things will only work if you truly buy into them.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Start whatever you decide on DAY ONE and implement with </a:t>
            </a:r>
            <a:r>
              <a:rPr lang="en-US" i="1" dirty="0"/>
              <a:t>fidelity!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note….</a:t>
            </a:r>
          </a:p>
        </p:txBody>
      </p:sp>
    </p:spTree>
    <p:extLst>
      <p:ext uri="{BB962C8B-B14F-4D97-AF65-F5344CB8AC3E}">
        <p14:creationId xmlns:p14="http://schemas.microsoft.com/office/powerpoint/2010/main" val="34592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2FF4C-71C2-48CF-BA7F-B7A0A3706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ONE THING that has made the </a:t>
            </a:r>
          </a:p>
          <a:p>
            <a:pPr marL="0" indent="0">
              <a:buNone/>
            </a:pPr>
            <a:r>
              <a:rPr lang="en-US" dirty="0"/>
              <a:t>   biggest difference in building </a:t>
            </a:r>
          </a:p>
          <a:p>
            <a:pPr marL="0" indent="0">
              <a:buNone/>
            </a:pPr>
            <a:r>
              <a:rPr lang="en-US" dirty="0"/>
              <a:t>   relationships with my students?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Greet </a:t>
            </a:r>
            <a:r>
              <a:rPr lang="en-US" u="sng" dirty="0"/>
              <a:t>every</a:t>
            </a:r>
            <a:r>
              <a:rPr lang="en-US" dirty="0"/>
              <a:t> student at the door </a:t>
            </a:r>
            <a:r>
              <a:rPr lang="en-US" u="sng" dirty="0"/>
              <a:t>every</a:t>
            </a:r>
            <a:r>
              <a:rPr lang="en-US" dirty="0"/>
              <a:t> day..</a:t>
            </a:r>
          </a:p>
          <a:p>
            <a:pPr lvl="1"/>
            <a:r>
              <a:rPr lang="en-US" sz="3600" dirty="0"/>
              <a:t>BY NAME…</a:t>
            </a:r>
          </a:p>
          <a:p>
            <a:pPr lvl="1"/>
            <a:r>
              <a:rPr lang="en-US" dirty="0"/>
              <a:t>With a SMILE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0D4CF6-6B0A-4858-A427-248DE482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 name</a:t>
            </a:r>
          </a:p>
        </p:txBody>
      </p:sp>
      <p:pic>
        <p:nvPicPr>
          <p:cNvPr id="1026" name="Picture 2" descr="Image result for teacher memes">
            <a:extLst>
              <a:ext uri="{FF2B5EF4-FFF2-40B4-BE49-F238E27FC236}">
                <a16:creationId xmlns:a16="http://schemas.microsoft.com/office/drawing/2014/main" id="{06644D5A-83F4-4086-96C1-7DBC3F63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01" y="643352"/>
            <a:ext cx="3859421" cy="26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13523-96A7-4B07-A817-9D0EB7BC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content with relevant, real-world examples</a:t>
            </a:r>
          </a:p>
          <a:p>
            <a:pPr lvl="1"/>
            <a:r>
              <a:rPr lang="en-US" dirty="0">
                <a:hlinkClick r:id="rId2"/>
              </a:rPr>
              <a:t>Biology is Awesome!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Also….</a:t>
            </a:r>
          </a:p>
          <a:p>
            <a:pPr marL="0" indent="0">
              <a:buNone/>
            </a:pPr>
            <a:r>
              <a:rPr lang="en-US" dirty="0"/>
              <a:t>	never underestimate the power of a gross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6536D0-EF9B-4F51-9871-13ACA237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hook….</a:t>
            </a:r>
          </a:p>
        </p:txBody>
      </p:sp>
      <p:pic>
        <p:nvPicPr>
          <p:cNvPr id="2050" name="Picture 2" descr="Image result for fish hook gif">
            <a:extLst>
              <a:ext uri="{FF2B5EF4-FFF2-40B4-BE49-F238E27FC236}">
                <a16:creationId xmlns:a16="http://schemas.microsoft.com/office/drawing/2014/main" id="{40E41FA5-93C7-424C-B3C5-901D38017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243146"/>
            <a:ext cx="31718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138840-F4A0-466B-87BD-7CE37533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seem to thrive with consistency in day-to-day operations….</a:t>
            </a:r>
          </a:p>
          <a:p>
            <a:r>
              <a:rPr lang="en-US" dirty="0"/>
              <a:t>Standard Procedure:</a:t>
            </a:r>
          </a:p>
          <a:p>
            <a:pPr lvl="1"/>
            <a:r>
              <a:rPr lang="en-US" dirty="0">
                <a:hlinkClick r:id="rId2"/>
              </a:rPr>
              <a:t>Journal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Progress Check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New Content</a:t>
            </a:r>
            <a:endParaRPr lang="en-US" dirty="0"/>
          </a:p>
          <a:p>
            <a:pPr lvl="2"/>
            <a:r>
              <a:rPr lang="en-US" dirty="0"/>
              <a:t>Pre-reading</a:t>
            </a:r>
          </a:p>
          <a:p>
            <a:pPr lvl="2"/>
            <a:r>
              <a:rPr lang="en-US" dirty="0"/>
              <a:t>Instruction</a:t>
            </a:r>
          </a:p>
          <a:p>
            <a:pPr lvl="1"/>
            <a:r>
              <a:rPr lang="en-US" dirty="0"/>
              <a:t>Assignment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CF6E7-D773-4156-B4DC-EDC689F5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Routine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98B8-8B40-409F-809B-959DD90584F1}"/>
              </a:ext>
            </a:extLst>
          </p:cNvPr>
          <p:cNvSpPr txBox="1"/>
          <p:nvPr/>
        </p:nvSpPr>
        <p:spPr>
          <a:xfrm>
            <a:off x="7023652" y="4972819"/>
            <a:ext cx="3432313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 for instructions on how to set up the Biology journal or use Progress Checks in your classroom!</a:t>
            </a:r>
          </a:p>
        </p:txBody>
      </p:sp>
      <p:pic>
        <p:nvPicPr>
          <p:cNvPr id="3074" name="Picture 2" descr="Image result for classroom organization meme">
            <a:extLst>
              <a:ext uri="{FF2B5EF4-FFF2-40B4-BE49-F238E27FC236}">
                <a16:creationId xmlns:a16="http://schemas.microsoft.com/office/drawing/2014/main" id="{CB4E6467-C01F-4B58-B7DB-A7CE1F9B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35" y="2371736"/>
            <a:ext cx="2466146" cy="24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4E6F5E-3AB7-4285-97C3-709C557B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04" y="149483"/>
            <a:ext cx="10134600" cy="1325563"/>
          </a:xfrm>
        </p:spPr>
        <p:txBody>
          <a:bodyPr/>
          <a:lstStyle/>
          <a:p>
            <a:r>
              <a:rPr lang="en-US" dirty="0"/>
              <a:t>Post an Agenda….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DE60200-AA77-4860-A96C-62BE8840C8EA}"/>
              </a:ext>
            </a:extLst>
          </p:cNvPr>
          <p:cNvSpPr txBox="1">
            <a:spLocks/>
          </p:cNvSpPr>
          <p:nvPr/>
        </p:nvSpPr>
        <p:spPr>
          <a:xfrm>
            <a:off x="2941982" y="5173938"/>
            <a:ext cx="90271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…and use a timer for everything!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1742C-F928-4974-AC42-3793991D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54" y="1451114"/>
            <a:ext cx="6813290" cy="3962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05E6A-C30C-411C-AACE-F72145A2876D}"/>
              </a:ext>
            </a:extLst>
          </p:cNvPr>
          <p:cNvSpPr txBox="1"/>
          <p:nvPr/>
        </p:nvSpPr>
        <p:spPr>
          <a:xfrm>
            <a:off x="9409043" y="2111204"/>
            <a:ext cx="2305879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Kids like gifs, memes, or cartoons… it’s often the first thing they look for when they come in!</a:t>
            </a: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E018D4FD-76A2-43DB-B65C-C5822D42AC99}"/>
              </a:ext>
            </a:extLst>
          </p:cNvPr>
          <p:cNvSpPr/>
          <p:nvPr/>
        </p:nvSpPr>
        <p:spPr>
          <a:xfrm rot="10800000">
            <a:off x="9369287" y="4068417"/>
            <a:ext cx="1166191" cy="569844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AF5E0-BB8E-409F-BEF9-227F2DCC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procedure for EVERYTHING!</a:t>
            </a:r>
          </a:p>
          <a:p>
            <a:pPr lvl="1"/>
            <a:r>
              <a:rPr lang="en-US" dirty="0"/>
              <a:t>Lab groups</a:t>
            </a:r>
          </a:p>
          <a:p>
            <a:pPr lvl="1"/>
            <a:r>
              <a:rPr lang="en-US" dirty="0"/>
              <a:t>Getting / putting away </a:t>
            </a:r>
            <a:r>
              <a:rPr lang="en-US" dirty="0" err="1"/>
              <a:t>chromebooks</a:t>
            </a:r>
            <a:endParaRPr lang="en-US" dirty="0"/>
          </a:p>
          <a:p>
            <a:pPr lvl="1"/>
            <a:r>
              <a:rPr lang="en-US" dirty="0"/>
              <a:t>Collecting / turning in work</a:t>
            </a:r>
          </a:p>
          <a:p>
            <a:pPr lvl="1"/>
            <a:r>
              <a:rPr lang="en-US" dirty="0"/>
              <a:t>Bathroom passes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E5961-BDE4-407D-81B6-559E4C2D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are crucial!</a:t>
            </a:r>
          </a:p>
        </p:txBody>
      </p:sp>
      <p:pic>
        <p:nvPicPr>
          <p:cNvPr id="4098" name="Picture 2" descr="Image result for classroom organization meme">
            <a:extLst>
              <a:ext uri="{FF2B5EF4-FFF2-40B4-BE49-F238E27FC236}">
                <a16:creationId xmlns:a16="http://schemas.microsoft.com/office/drawing/2014/main" id="{B4A89D4C-1B87-42F1-8F98-1B2DEBBA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08" y="2845903"/>
            <a:ext cx="3786809" cy="37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E3503-0237-4C14-8F21-1238352B0A6E}"/>
              </a:ext>
            </a:extLst>
          </p:cNvPr>
          <p:cNvSpPr txBox="1"/>
          <p:nvPr/>
        </p:nvSpPr>
        <p:spPr>
          <a:xfrm>
            <a:off x="8133522" y="2313545"/>
            <a:ext cx="32202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What we aspire to…..</a:t>
            </a:r>
          </a:p>
        </p:txBody>
      </p:sp>
    </p:spTree>
    <p:extLst>
      <p:ext uri="{BB962C8B-B14F-4D97-AF65-F5344CB8AC3E}">
        <p14:creationId xmlns:p14="http://schemas.microsoft.com/office/powerpoint/2010/main" val="3102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A9095-BD70-439B-834E-98DBDF822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about learning!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That's So Meta(Cognitive)!</a:t>
            </a:r>
            <a:endParaRPr lang="en-US" dirty="0"/>
          </a:p>
          <a:p>
            <a:r>
              <a:rPr lang="en-US" dirty="0"/>
              <a:t>Students </a:t>
            </a:r>
            <a:r>
              <a:rPr lang="en-US" i="1" dirty="0"/>
              <a:t>appreciate it</a:t>
            </a:r>
            <a:r>
              <a:rPr lang="en-US" dirty="0"/>
              <a:t> when I explain WHY I am asking them to do something a certain way</a:t>
            </a:r>
          </a:p>
          <a:p>
            <a:pPr lvl="1"/>
            <a:r>
              <a:rPr lang="en-US" dirty="0"/>
              <a:t>Ex.  Reading with annotation</a:t>
            </a:r>
          </a:p>
          <a:p>
            <a:pPr lvl="1"/>
            <a:r>
              <a:rPr lang="en-US" dirty="0"/>
              <a:t>Ex.  Read text </a:t>
            </a:r>
            <a:r>
              <a:rPr lang="en-US" u="sng" dirty="0"/>
              <a:t>before</a:t>
            </a:r>
            <a:r>
              <a:rPr lang="en-US" dirty="0"/>
              <a:t> I give them questions</a:t>
            </a:r>
          </a:p>
          <a:p>
            <a:pPr lvl="1"/>
            <a:r>
              <a:rPr lang="en-US" dirty="0"/>
              <a:t>Ex.  De-briefing after a lab</a:t>
            </a:r>
          </a:p>
          <a:p>
            <a:pPr lvl="1"/>
            <a:r>
              <a:rPr lang="en-US" dirty="0"/>
              <a:t>Ex.  Test corrections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B1CE2-1EEC-4292-B2DB-3221F549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216F1-C8C9-4EE9-A11E-2093A25350A2}"/>
              </a:ext>
            </a:extLst>
          </p:cNvPr>
          <p:cNvSpPr txBox="1"/>
          <p:nvPr/>
        </p:nvSpPr>
        <p:spPr>
          <a:xfrm>
            <a:off x="9157252" y="4001294"/>
            <a:ext cx="2329070" cy="92333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of these are metacognitive strategies!</a:t>
            </a:r>
          </a:p>
        </p:txBody>
      </p:sp>
      <p:pic>
        <p:nvPicPr>
          <p:cNvPr id="1026" name="Picture 2" descr="Image result for metacognition cartoon">
            <a:extLst>
              <a:ext uri="{FF2B5EF4-FFF2-40B4-BE49-F238E27FC236}">
                <a16:creationId xmlns:a16="http://schemas.microsoft.com/office/drawing/2014/main" id="{661956DE-7F02-4DCF-A30B-9FA2820E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47" y="365125"/>
            <a:ext cx="5354964" cy="186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73F15-473D-4041-AAD2-F5E1DDA8C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42" y="1825625"/>
            <a:ext cx="68215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Shift responsibility for “doing the work” to your students! </a:t>
            </a:r>
          </a:p>
          <a:p>
            <a:r>
              <a:rPr lang="en-US" dirty="0"/>
              <a:t>Emphasis on literacy can make this happen! (ILT work)</a:t>
            </a:r>
          </a:p>
          <a:p>
            <a:r>
              <a:rPr lang="en-US" dirty="0"/>
              <a:t>Act more as a </a:t>
            </a:r>
            <a:r>
              <a:rPr lang="en-US" i="1" dirty="0"/>
              <a:t>guide</a:t>
            </a:r>
            <a:r>
              <a:rPr lang="en-US" dirty="0"/>
              <a:t> than an giver of information</a:t>
            </a:r>
          </a:p>
          <a:p>
            <a:r>
              <a:rPr lang="en-US" dirty="0"/>
              <a:t>Teach bell-to-bell!</a:t>
            </a:r>
          </a:p>
          <a:p>
            <a:pPr lvl="1"/>
            <a:r>
              <a:rPr lang="en-US" dirty="0"/>
              <a:t>Reduces the need for homework</a:t>
            </a:r>
          </a:p>
          <a:p>
            <a:pPr lvl="1"/>
            <a:r>
              <a:rPr lang="en-US" dirty="0"/>
              <a:t>Students will come to </a:t>
            </a:r>
            <a:r>
              <a:rPr lang="en-US" u="sng" dirty="0"/>
              <a:t>expect</a:t>
            </a:r>
            <a:r>
              <a:rPr lang="en-US" dirty="0"/>
              <a:t> this in your class and appreciate your protecting their free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B1243-6A82-476B-B8A0-6223BB16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      “He who works hardest learns most”            </a:t>
            </a:r>
            <a:br>
              <a:rPr lang="en-US" dirty="0"/>
            </a:br>
            <a:r>
              <a:rPr lang="en-US" dirty="0"/>
              <a:t>– Harry Wong</a:t>
            </a:r>
          </a:p>
        </p:txBody>
      </p:sp>
      <p:pic>
        <p:nvPicPr>
          <p:cNvPr id="2050" name="Picture 2" descr="Image result for teacher ecard students working">
            <a:extLst>
              <a:ext uri="{FF2B5EF4-FFF2-40B4-BE49-F238E27FC236}">
                <a16:creationId xmlns:a16="http://schemas.microsoft.com/office/drawing/2014/main" id="{05C558E9-F656-492A-AD30-48EA42DDD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8" y="2420144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509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Whirligig design template</vt:lpstr>
      <vt:lpstr>Success with  Standard Students</vt:lpstr>
      <vt:lpstr>Of note….</vt:lpstr>
      <vt:lpstr>The power of a name</vt:lpstr>
      <vt:lpstr>The hook….</vt:lpstr>
      <vt:lpstr>Structure and Routine</vt:lpstr>
      <vt:lpstr>Post an Agenda….</vt:lpstr>
      <vt:lpstr>Procedures are crucial!</vt:lpstr>
      <vt:lpstr>Metacognition…</vt:lpstr>
      <vt:lpstr>      “He who works hardest learns most”             – Harry Wong</vt:lpstr>
      <vt:lpstr>Grouping???</vt:lpstr>
      <vt:lpstr>Re-loop / Re-teach Ideas!</vt:lpstr>
      <vt:lpstr>Thank you for coming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2017-08-11T20:13:02Z</dcterms:created>
  <dcterms:modified xsi:type="dcterms:W3CDTF">2017-08-13T20:12:50Z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