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57" r:id="rId3"/>
    <p:sldId id="263" r:id="rId4"/>
    <p:sldId id="262" r:id="rId5"/>
    <p:sldId id="264"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8" autoAdjust="0"/>
    <p:restoredTop sz="94660"/>
  </p:normalViewPr>
  <p:slideViewPr>
    <p:cSldViewPr>
      <p:cViewPr varScale="1">
        <p:scale>
          <a:sx n="77" d="100"/>
          <a:sy n="77" d="100"/>
        </p:scale>
        <p:origin x="173"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8055FA-8A81-4275-ACDC-3AA6CDDDCE0E}" type="datetimeFigureOut">
              <a:rPr lang="en-US" smtClean="0"/>
              <a:pPr/>
              <a:t>5/8/2017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6D8271-2A3B-4B81-9B1E-05E2DE4CB7B1}" type="slidenum">
              <a:rPr lang="en-US" smtClean="0"/>
              <a:pPr/>
              <a:t>‹#›</a:t>
            </a:fld>
            <a:endParaRPr lang="en-US"/>
          </a:p>
        </p:txBody>
      </p:sp>
    </p:spTree>
    <p:extLst>
      <p:ext uri="{BB962C8B-B14F-4D97-AF65-F5344CB8AC3E}">
        <p14:creationId xmlns:p14="http://schemas.microsoft.com/office/powerpoint/2010/main" val="15755402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B8A81A7-8017-4326-9ACF-591ACD7F4443}" type="datetimeFigureOut">
              <a:rPr lang="en-US" smtClean="0"/>
              <a:pPr/>
              <a:t>5/8/2017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323BE8-2FA7-4FE1-9574-49E4CE9495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A81A7-8017-4326-9ACF-591ACD7F4443}"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23BE8-2FA7-4FE1-9574-49E4CE949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A81A7-8017-4326-9ACF-591ACD7F4443}"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23BE8-2FA7-4FE1-9574-49E4CE949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8A81A7-8017-4326-9ACF-591ACD7F4443}"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23BE8-2FA7-4FE1-9574-49E4CE94958A}"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8A81A7-8017-4326-9ACF-591ACD7F4443}" type="datetimeFigureOut">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23BE8-2FA7-4FE1-9574-49E4CE94958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8A81A7-8017-4326-9ACF-591ACD7F4443}"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23BE8-2FA7-4FE1-9574-49E4CE94958A}"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8A81A7-8017-4326-9ACF-591ACD7F4443}" type="datetimeFigureOut">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23BE8-2FA7-4FE1-9574-49E4CE9495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B8A81A7-8017-4326-9ACF-591ACD7F4443}" type="datetimeFigureOut">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23BE8-2FA7-4FE1-9574-49E4CE94958A}"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A81A7-8017-4326-9ACF-591ACD7F4443}" type="datetimeFigureOut">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23BE8-2FA7-4FE1-9574-49E4CE949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B8A81A7-8017-4326-9ACF-591ACD7F4443}" type="datetimeFigureOut">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23BE8-2FA7-4FE1-9574-49E4CE9495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B8A81A7-8017-4326-9ACF-591ACD7F4443}" type="datetimeFigureOut">
              <a:rPr lang="en-US" smtClean="0"/>
              <a:pPr/>
              <a:t>5/8/2017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323BE8-2FA7-4FE1-9574-49E4CE94958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B8A81A7-8017-4326-9ACF-591ACD7F4443}" type="datetimeFigureOut">
              <a:rPr lang="en-US" smtClean="0"/>
              <a:pPr/>
              <a:t>5/8/2017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323BE8-2FA7-4FE1-9574-49E4CE9495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ctrTitle"/>
          </p:nvPr>
        </p:nvSpPr>
        <p:spPr/>
        <p:txBody>
          <a:bodyPr>
            <a:normAutofit/>
          </a:bodyPr>
          <a:lstStyle/>
          <a:p>
            <a:pPr eaLnBrk="1" hangingPunct="1">
              <a:defRPr/>
            </a:pPr>
            <a:r>
              <a:rPr lang="en-US" sz="5400" dirty="0" smtClean="0">
                <a:solidFill>
                  <a:srgbClr val="C00000"/>
                </a:solidFill>
                <a:effectLst>
                  <a:outerShdw blurRad="38100" dist="38100" dir="2700000" algn="tl">
                    <a:srgbClr val="000000">
                      <a:alpha val="43137"/>
                    </a:srgbClr>
                  </a:outerShdw>
                </a:effectLst>
                <a:latin typeface="AR CHRISTY" pitchFamily="2" charset="0"/>
              </a:rPr>
              <a:t>Biology</a:t>
            </a:r>
            <a:br>
              <a:rPr lang="en-US" sz="5400" dirty="0" smtClean="0">
                <a:solidFill>
                  <a:srgbClr val="C00000"/>
                </a:solidFill>
                <a:effectLst>
                  <a:outerShdw blurRad="38100" dist="38100" dir="2700000" algn="tl">
                    <a:srgbClr val="000000">
                      <a:alpha val="43137"/>
                    </a:srgbClr>
                  </a:outerShdw>
                </a:effectLst>
                <a:latin typeface="AR CHRISTY" pitchFamily="2" charset="0"/>
              </a:rPr>
            </a:br>
            <a:r>
              <a:rPr lang="en-US" sz="5400" dirty="0" smtClean="0">
                <a:solidFill>
                  <a:srgbClr val="C00000"/>
                </a:solidFill>
                <a:effectLst>
                  <a:outerShdw blurRad="38100" dist="38100" dir="2700000" algn="tl">
                    <a:srgbClr val="000000">
                      <a:alpha val="43137"/>
                    </a:srgbClr>
                  </a:outerShdw>
                </a:effectLst>
                <a:latin typeface="AR CHRISTY" pitchFamily="2" charset="0"/>
              </a:rPr>
              <a:t>Journal</a:t>
            </a:r>
            <a:endParaRPr lang="en-US" sz="5400" dirty="0">
              <a:solidFill>
                <a:srgbClr val="C00000"/>
              </a:solidFill>
              <a:effectLst>
                <a:outerShdw blurRad="38100" dist="38100" dir="2700000" algn="tl">
                  <a:srgbClr val="000000">
                    <a:alpha val="43137"/>
                  </a:srgbClr>
                </a:outerShdw>
              </a:effectLst>
              <a:latin typeface="AR CHRISTY" pitchFamily="2" charset="0"/>
            </a:endParaRPr>
          </a:p>
        </p:txBody>
      </p:sp>
      <p:pic>
        <p:nvPicPr>
          <p:cNvPr id="14338" name="Picture 2" descr="http://www.google.com/url?source=imgres&amp;ct=img&amp;q=http://1.bp.blogspot.com/_G3t3PxRWKPo/S8pFr22hDVI/AAAAAAAAARU/KhBptsHawSY/s1600/33045-Clipart-Illustration-Of-A-School-Girl-Conducting-A-Science-Experiment-In-A-Lab.jpg&amp;sa=X&amp;ei=mM08UJy0Domi6gGA34D4BA&amp;ved=0CAQQ8wc4BQ&amp;usg=AFQjCNFeyVT4qOQgmuJZGP-lrnneKFMqhQ"/>
          <p:cNvPicPr>
            <a:picLocks noChangeAspect="1" noChangeArrowheads="1"/>
          </p:cNvPicPr>
          <p:nvPr/>
        </p:nvPicPr>
        <p:blipFill>
          <a:blip r:embed="rId2" cstate="print"/>
          <a:srcRect/>
          <a:stretch>
            <a:fillRect/>
          </a:stretch>
        </p:blipFill>
        <p:spPr bwMode="auto">
          <a:xfrm>
            <a:off x="381000" y="2286000"/>
            <a:ext cx="4286250" cy="3714750"/>
          </a:xfrm>
          <a:prstGeom prst="rect">
            <a:avLst/>
          </a:prstGeom>
          <a:noFill/>
        </p:spPr>
      </p:pic>
      <p:sp>
        <p:nvSpPr>
          <p:cNvPr id="5" name="TextBox 4"/>
          <p:cNvSpPr txBox="1"/>
          <p:nvPr/>
        </p:nvSpPr>
        <p:spPr>
          <a:xfrm>
            <a:off x="457200" y="381000"/>
            <a:ext cx="3124200" cy="1323439"/>
          </a:xfrm>
          <a:prstGeom prst="rect">
            <a:avLst/>
          </a:prstGeom>
          <a:noFill/>
        </p:spPr>
        <p:txBody>
          <a:bodyPr wrap="square" rtlCol="0">
            <a:spAutoFit/>
          </a:bodyPr>
          <a:lstStyle/>
          <a:p>
            <a:r>
              <a:rPr lang="en-US" sz="2000" b="1" dirty="0" smtClean="0">
                <a:solidFill>
                  <a:srgbClr val="FF0000"/>
                </a:solidFill>
              </a:rPr>
              <a:t>If you have a spiral notebook, take it out!  If not, take out notebook paper!</a:t>
            </a:r>
            <a:endParaRPr lang="en-US" sz="2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55532" y="1447800"/>
            <a:ext cx="5867400" cy="4524315"/>
          </a:xfrm>
          <a:prstGeom prst="rect">
            <a:avLst/>
          </a:prstGeom>
          <a:noFill/>
        </p:spPr>
        <p:txBody>
          <a:bodyPr wrap="square" rtlCol="0">
            <a:spAutoFit/>
          </a:bodyPr>
          <a:lstStyle/>
          <a:p>
            <a:r>
              <a:rPr lang="en-US" sz="3200" b="1" u="sng" dirty="0" smtClean="0">
                <a:latin typeface="Arial" panose="020B0604020202020204" pitchFamily="34" charset="0"/>
                <a:cs typeface="Arial" panose="020B0604020202020204" pitchFamily="34" charset="0"/>
              </a:rPr>
              <a:t>Incomplete Journal - 50% (F)</a:t>
            </a:r>
          </a:p>
          <a:p>
            <a:endParaRPr lang="en-US" sz="3200" b="1" u="sng"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An improved score can </a:t>
            </a:r>
            <a:r>
              <a:rPr lang="en-US" sz="3200" dirty="0" smtClean="0">
                <a:latin typeface="Arial" panose="020B0604020202020204" pitchFamily="34" charset="0"/>
                <a:cs typeface="Arial" panose="020B0604020202020204" pitchFamily="34" charset="0"/>
              </a:rPr>
              <a:t>be earned if extra work outside of the class is done and added neatly and consistently to the journal.  Work should be an extension of the current topic being studied in the class.</a:t>
            </a:r>
            <a:endParaRPr lang="en-US" sz="3200" dirty="0">
              <a:latin typeface="Arial" panose="020B0604020202020204" pitchFamily="34" charset="0"/>
              <a:cs typeface="Arial" panose="020B0604020202020204" pitchFamily="34" charset="0"/>
            </a:endParaRPr>
          </a:p>
        </p:txBody>
      </p:sp>
      <p:sp>
        <p:nvSpPr>
          <p:cNvPr id="5" name="TextBox 4"/>
          <p:cNvSpPr txBox="1"/>
          <p:nvPr/>
        </p:nvSpPr>
        <p:spPr>
          <a:xfrm rot="20629463">
            <a:off x="191515" y="704803"/>
            <a:ext cx="4088279" cy="861774"/>
          </a:xfrm>
          <a:prstGeom prst="rect">
            <a:avLst/>
          </a:prstGeom>
          <a:noFill/>
        </p:spPr>
        <p:txBody>
          <a:bodyPr wrap="square" rtlCol="0">
            <a:spAutoFit/>
          </a:bodyPr>
          <a:lstStyle/>
          <a:p>
            <a:r>
              <a:rPr lang="en-US" sz="3200" b="1" u="sng" dirty="0" smtClean="0">
                <a:solidFill>
                  <a:srgbClr val="C00000"/>
                </a:solidFill>
                <a:latin typeface="AR CHRISTY"/>
              </a:rPr>
              <a:t>Grading Rubric</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1828800" cy="5638800"/>
          </a:xfrm>
          <a:prstGeom prst="rect">
            <a:avLst/>
          </a:prstGeom>
          <a:solidFill>
            <a:schemeClr val="accent1"/>
          </a:solid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rPr>
              <a:t>What</a:t>
            </a:r>
            <a:r>
              <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rPr>
              <a:t/>
            </a:r>
            <a:br>
              <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rPr>
            </a:br>
            <a:endPar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rPr>
              <a:t>IS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rPr>
              <a:t/>
            </a:r>
            <a:br>
              <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rPr>
            </a:br>
            <a:r>
              <a:rPr kumimoji="0" lang="en-US" sz="3600" b="0" i="0" u="none" strike="noStrike" kern="1200" cap="none" spc="0" normalizeH="0" baseline="0" noProof="0" dirty="0" smtClean="0">
                <a:ln>
                  <a:noFill/>
                </a:ln>
                <a:solidFill>
                  <a:srgbClr val="C00000"/>
                </a:solidFill>
                <a:effectLst/>
                <a:uLnTx/>
                <a:uFillTx/>
                <a:latin typeface="Arial Black" panose="020B0A04020102020204" pitchFamily="34" charset="0"/>
                <a:ea typeface="+mj-ea"/>
                <a:cs typeface="+mj-cs"/>
              </a:rPr>
              <a:t>it??</a:t>
            </a:r>
          </a:p>
        </p:txBody>
      </p:sp>
      <p:sp>
        <p:nvSpPr>
          <p:cNvPr id="6" name="Rectangle 5"/>
          <p:cNvSpPr/>
          <p:nvPr/>
        </p:nvSpPr>
        <p:spPr>
          <a:xfrm>
            <a:off x="2286000" y="751344"/>
            <a:ext cx="6629400" cy="5878532"/>
          </a:xfrm>
          <a:prstGeom prst="rect">
            <a:avLst/>
          </a:prstGeom>
        </p:spPr>
        <p:txBody>
          <a:bodyPr wrap="square">
            <a:spAutoFit/>
          </a:bodyPr>
          <a:lstStyle/>
          <a:p>
            <a:pPr>
              <a:lnSpc>
                <a:spcPct val="150000"/>
              </a:lnSpc>
              <a:buFont typeface="Wingdings" pitchFamily="2" charset="2"/>
              <a:buChar char="ü"/>
            </a:pPr>
            <a:r>
              <a:rPr lang="en-US" dirty="0" smtClean="0">
                <a:solidFill>
                  <a:srgbClr val="7030A0"/>
                </a:solidFill>
                <a:latin typeface="Calibri" panose="020F0502020204030204" pitchFamily="34" charset="0"/>
                <a:cs typeface="Calibri" panose="020F0502020204030204" pitchFamily="34" charset="0"/>
              </a:rPr>
              <a:t> </a:t>
            </a:r>
            <a:r>
              <a:rPr lang="en-US" sz="2000" dirty="0" smtClean="0">
                <a:solidFill>
                  <a:srgbClr val="7030A0"/>
                </a:solidFill>
                <a:latin typeface="Calibri" panose="020F0502020204030204" pitchFamily="34" charset="0"/>
                <a:cs typeface="Calibri" panose="020F0502020204030204" pitchFamily="34" charset="0"/>
              </a:rPr>
              <a:t>This notebook will become your own personalized</a:t>
            </a:r>
            <a:r>
              <a:rPr lang="en-US" sz="2000" b="1" dirty="0" smtClean="0">
                <a:solidFill>
                  <a:srgbClr val="7030A0"/>
                </a:solidFill>
                <a:latin typeface="Calibri" panose="020F0502020204030204" pitchFamily="34" charset="0"/>
                <a:cs typeface="Calibri" panose="020F0502020204030204" pitchFamily="34" charset="0"/>
              </a:rPr>
              <a:t> JOURNAL </a:t>
            </a:r>
            <a:r>
              <a:rPr lang="en-US" sz="2000" dirty="0" smtClean="0">
                <a:solidFill>
                  <a:srgbClr val="7030A0"/>
                </a:solidFill>
                <a:latin typeface="Calibri" panose="020F0502020204030204" pitchFamily="34" charset="0"/>
                <a:cs typeface="Calibri" panose="020F0502020204030204" pitchFamily="34" charset="0"/>
              </a:rPr>
              <a:t>of learning about science.</a:t>
            </a:r>
          </a:p>
          <a:p>
            <a:pPr>
              <a:buFont typeface="Wingdings" pitchFamily="2" charset="2"/>
              <a:buChar char="ü"/>
            </a:pPr>
            <a:endParaRPr lang="en-US" sz="2000" b="1" dirty="0" smtClean="0">
              <a:solidFill>
                <a:srgbClr val="7030A0"/>
              </a:solidFill>
              <a:latin typeface="Calibri" panose="020F0502020204030204" pitchFamily="34" charset="0"/>
              <a:cs typeface="Calibri" panose="020F0502020204030204" pitchFamily="34" charset="0"/>
            </a:endParaRPr>
          </a:p>
          <a:p>
            <a:pPr>
              <a:lnSpc>
                <a:spcPct val="150000"/>
              </a:lnSpc>
              <a:buFont typeface="Wingdings" pitchFamily="2" charset="2"/>
              <a:buChar char="ü"/>
            </a:pPr>
            <a:r>
              <a:rPr lang="en-US" sz="2000" dirty="0" smtClean="0">
                <a:solidFill>
                  <a:srgbClr val="7030A0"/>
                </a:solidFill>
                <a:latin typeface="Calibri" panose="020F0502020204030204" pitchFamily="34" charset="0"/>
                <a:cs typeface="Calibri" panose="020F0502020204030204" pitchFamily="34" charset="0"/>
              </a:rPr>
              <a:t>  You will use your journal EVERY DAY…..just like a </a:t>
            </a:r>
            <a:r>
              <a:rPr lang="en-US" sz="2000" b="1" dirty="0" smtClean="0">
                <a:solidFill>
                  <a:srgbClr val="7030A0"/>
                </a:solidFill>
                <a:latin typeface="Calibri" panose="020F0502020204030204" pitchFamily="34" charset="0"/>
                <a:cs typeface="Calibri" panose="020F0502020204030204" pitchFamily="34" charset="0"/>
              </a:rPr>
              <a:t>REAL SCIENTIST</a:t>
            </a:r>
            <a:r>
              <a:rPr lang="en-US" sz="2000" dirty="0" smtClean="0">
                <a:solidFill>
                  <a:srgbClr val="7030A0"/>
                </a:solidFill>
                <a:latin typeface="Calibri" panose="020F0502020204030204" pitchFamily="34" charset="0"/>
                <a:cs typeface="Calibri" panose="020F0502020204030204" pitchFamily="34" charset="0"/>
              </a:rPr>
              <a:t>! </a:t>
            </a:r>
          </a:p>
          <a:p>
            <a:pPr>
              <a:buFont typeface="Wingdings" pitchFamily="2" charset="2"/>
              <a:buChar char="ü"/>
            </a:pPr>
            <a:endParaRPr lang="en-US" sz="2000" b="1" dirty="0" smtClean="0">
              <a:solidFill>
                <a:srgbClr val="7030A0"/>
              </a:solidFill>
              <a:latin typeface="Calibri" panose="020F0502020204030204" pitchFamily="34" charset="0"/>
              <a:cs typeface="Calibri" panose="020F0502020204030204" pitchFamily="34" charset="0"/>
            </a:endParaRPr>
          </a:p>
          <a:p>
            <a:pPr>
              <a:lnSpc>
                <a:spcPct val="150000"/>
              </a:lnSpc>
              <a:buFont typeface="Wingdings" pitchFamily="2" charset="2"/>
              <a:buChar char="ü"/>
            </a:pPr>
            <a:r>
              <a:rPr lang="en-US" sz="2000" dirty="0" smtClean="0">
                <a:solidFill>
                  <a:srgbClr val="7030A0"/>
                </a:solidFill>
                <a:latin typeface="Calibri" panose="020F0502020204030204" pitchFamily="34" charset="0"/>
                <a:cs typeface="Calibri" panose="020F0502020204030204" pitchFamily="34" charset="0"/>
              </a:rPr>
              <a:t>  We will use the journal for:</a:t>
            </a:r>
          </a:p>
          <a:p>
            <a:pPr lvl="1">
              <a:lnSpc>
                <a:spcPct val="150000"/>
              </a:lnSpc>
            </a:pPr>
            <a:r>
              <a:rPr lang="en-US" sz="2000" dirty="0" smtClean="0">
                <a:solidFill>
                  <a:srgbClr val="7030A0"/>
                </a:solidFill>
                <a:latin typeface="Calibri" panose="020F0502020204030204" pitchFamily="34" charset="0"/>
                <a:cs typeface="Calibri" panose="020F0502020204030204" pitchFamily="34" charset="0"/>
              </a:rPr>
              <a:t>Biology vocabulary</a:t>
            </a:r>
          </a:p>
          <a:p>
            <a:pPr lvl="1">
              <a:lnSpc>
                <a:spcPct val="150000"/>
              </a:lnSpc>
            </a:pPr>
            <a:r>
              <a:rPr lang="en-US" sz="2000" dirty="0" smtClean="0">
                <a:solidFill>
                  <a:srgbClr val="7030A0"/>
                </a:solidFill>
                <a:latin typeface="Calibri" panose="020F0502020204030204" pitchFamily="34" charset="0"/>
                <a:cs typeface="Calibri" panose="020F0502020204030204" pitchFamily="34" charset="0"/>
              </a:rPr>
              <a:t>Reviewing concepts</a:t>
            </a:r>
          </a:p>
          <a:p>
            <a:pPr lvl="1">
              <a:lnSpc>
                <a:spcPct val="150000"/>
              </a:lnSpc>
            </a:pPr>
            <a:r>
              <a:rPr lang="en-US" sz="2000" dirty="0" smtClean="0">
                <a:solidFill>
                  <a:srgbClr val="7030A0"/>
                </a:solidFill>
                <a:latin typeface="Calibri" panose="020F0502020204030204" pitchFamily="34" charset="0"/>
                <a:cs typeface="Calibri" panose="020F0502020204030204" pitchFamily="34" charset="0"/>
              </a:rPr>
              <a:t>Responding to writing prompts</a:t>
            </a:r>
          </a:p>
          <a:p>
            <a:pPr lvl="1">
              <a:lnSpc>
                <a:spcPct val="150000"/>
              </a:lnSpc>
            </a:pPr>
            <a:r>
              <a:rPr lang="en-US" sz="2000" dirty="0" smtClean="0">
                <a:solidFill>
                  <a:srgbClr val="7030A0"/>
                </a:solidFill>
                <a:latin typeface="Calibri" panose="020F0502020204030204" pitchFamily="34" charset="0"/>
                <a:cs typeface="Calibri" panose="020F0502020204030204" pitchFamily="34" charset="0"/>
              </a:rPr>
              <a:t>Input on case studies </a:t>
            </a:r>
          </a:p>
          <a:p>
            <a:pPr lvl="1">
              <a:lnSpc>
                <a:spcPct val="150000"/>
              </a:lnSpc>
            </a:pPr>
            <a:r>
              <a:rPr lang="en-US" sz="2000" dirty="0" smtClean="0">
                <a:solidFill>
                  <a:srgbClr val="7030A0"/>
                </a:solidFill>
                <a:latin typeface="Calibri" panose="020F0502020204030204" pitchFamily="34" charset="0"/>
                <a:cs typeface="Calibri" panose="020F0502020204030204" pitchFamily="34" charset="0"/>
              </a:rPr>
              <a:t>Current events</a:t>
            </a:r>
          </a:p>
          <a:p>
            <a:endParaRPr lang="en-US" dirty="0" smtClean="0">
              <a:solidFill>
                <a:srgbClr val="7030A0"/>
              </a:solidFill>
              <a:latin typeface="Tempus Sans ITC" pitchFamily="82"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google.com/url?source=imgres&amp;ct=img&amp;q=http://store.schoolspecialtyonline.net/OA_HTML/ibcGetAttachment.jsp%3FcItemId%3D171110%26fileId%3D713269%26encrypt%3D&amp;sa=X&amp;ei=z808UNbDOciR6wGksYCYCg&amp;ved=0CAQQ8wc4Bg&amp;usg=AFQjCNFILQFAqe_jwGuiLFdWdb5XXjLCGw"/>
          <p:cNvPicPr>
            <a:picLocks noChangeAspect="1" noChangeArrowheads="1"/>
          </p:cNvPicPr>
          <p:nvPr/>
        </p:nvPicPr>
        <p:blipFill>
          <a:blip r:embed="rId2" cstate="print"/>
          <a:srcRect/>
          <a:stretch>
            <a:fillRect/>
          </a:stretch>
        </p:blipFill>
        <p:spPr bwMode="auto">
          <a:xfrm rot="567451">
            <a:off x="3886200" y="762000"/>
            <a:ext cx="4791075" cy="5524500"/>
          </a:xfrm>
          <a:prstGeom prst="rect">
            <a:avLst/>
          </a:prstGeom>
          <a:noFill/>
        </p:spPr>
      </p:pic>
      <p:sp>
        <p:nvSpPr>
          <p:cNvPr id="2" name="Title 1"/>
          <p:cNvSpPr>
            <a:spLocks noGrp="1"/>
          </p:cNvSpPr>
          <p:nvPr>
            <p:ph type="title"/>
          </p:nvPr>
        </p:nvSpPr>
        <p:spPr/>
        <p:txBody>
          <a:bodyPr/>
          <a:lstStyle/>
          <a:p>
            <a:r>
              <a:rPr lang="en-US" dirty="0" smtClean="0"/>
              <a:t>Example</a:t>
            </a:r>
            <a:endParaRPr lang="en-US" dirty="0"/>
          </a:p>
        </p:txBody>
      </p:sp>
      <p:sp>
        <p:nvSpPr>
          <p:cNvPr id="15" name="TextBox 14"/>
          <p:cNvSpPr txBox="1"/>
          <p:nvPr/>
        </p:nvSpPr>
        <p:spPr>
          <a:xfrm rot="532961">
            <a:off x="5129230" y="1220856"/>
            <a:ext cx="3024571" cy="5435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800" b="1" dirty="0">
                <a:solidFill>
                  <a:srgbClr val="FF0000"/>
                </a:solidFill>
                <a:latin typeface="AR CENA" pitchFamily="2" charset="0"/>
              </a:rPr>
              <a:t>C</a:t>
            </a:r>
            <a:r>
              <a:rPr lang="en-US" sz="2800" b="1" dirty="0" smtClean="0">
                <a:solidFill>
                  <a:srgbClr val="FF0000"/>
                </a:solidFill>
                <a:latin typeface="AR CENA" pitchFamily="2" charset="0"/>
              </a:rPr>
              <a:t>hemistry</a:t>
            </a:r>
            <a:endParaRPr lang="en-US" sz="2800" b="1" dirty="0">
              <a:solidFill>
                <a:srgbClr val="FF0000"/>
              </a:solidFill>
              <a:latin typeface="AR CENA" pitchFamily="2" charset="0"/>
            </a:endParaRPr>
          </a:p>
        </p:txBody>
      </p:sp>
      <p:sp>
        <p:nvSpPr>
          <p:cNvPr id="16" name="TextBox 15"/>
          <p:cNvSpPr txBox="1"/>
          <p:nvPr/>
        </p:nvSpPr>
        <p:spPr>
          <a:xfrm rot="470976">
            <a:off x="4974188" y="1199179"/>
            <a:ext cx="3090296" cy="5222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800" b="1" dirty="0">
                <a:solidFill>
                  <a:srgbClr val="FF0000"/>
                </a:solidFill>
                <a:latin typeface="AR CENA" pitchFamily="2" charset="0"/>
              </a:rPr>
              <a:t>C</a:t>
            </a:r>
            <a:r>
              <a:rPr lang="en-US" sz="2800" b="1" dirty="0" smtClean="0">
                <a:solidFill>
                  <a:srgbClr val="FF0000"/>
                </a:solidFill>
                <a:latin typeface="AR CENA" pitchFamily="2" charset="0"/>
              </a:rPr>
              <a:t>hemistry</a:t>
            </a:r>
            <a:endParaRPr lang="en-US" sz="2800" b="1" dirty="0">
              <a:solidFill>
                <a:srgbClr val="FF0000"/>
              </a:solidFill>
              <a:latin typeface="AR CENA" pitchFamily="2" charset="0"/>
            </a:endParaRPr>
          </a:p>
        </p:txBody>
      </p:sp>
      <p:sp>
        <p:nvSpPr>
          <p:cNvPr id="17" name="TextBox 16"/>
          <p:cNvSpPr txBox="1"/>
          <p:nvPr/>
        </p:nvSpPr>
        <p:spPr>
          <a:xfrm rot="536659">
            <a:off x="5003466" y="1163576"/>
            <a:ext cx="3034822"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2800" b="1" dirty="0" smtClean="0">
                <a:solidFill>
                  <a:srgbClr val="FF0000"/>
                </a:solidFill>
                <a:latin typeface="AR CENA" pitchFamily="2" charset="0"/>
              </a:rPr>
              <a:t>Biology</a:t>
            </a:r>
            <a:endParaRPr lang="en-US" sz="2800" b="1" dirty="0">
              <a:solidFill>
                <a:srgbClr val="FF0000"/>
              </a:solidFill>
              <a:latin typeface="AR CENA" pitchFamily="2" charset="0"/>
            </a:endParaRPr>
          </a:p>
        </p:txBody>
      </p:sp>
      <p:sp>
        <p:nvSpPr>
          <p:cNvPr id="29" name="TextBox 28"/>
          <p:cNvSpPr txBox="1"/>
          <p:nvPr/>
        </p:nvSpPr>
        <p:spPr>
          <a:xfrm rot="647497">
            <a:off x="5315620" y="2393273"/>
            <a:ext cx="2113857" cy="1631216"/>
          </a:xfrm>
          <a:prstGeom prst="rect">
            <a:avLst/>
          </a:prstGeom>
          <a:solidFill>
            <a:srgbClr val="FFFFFF"/>
          </a:solidFill>
          <a:ln>
            <a:solidFill>
              <a:srgbClr val="FFFFFF"/>
            </a:solidFill>
          </a:ln>
        </p:spPr>
        <p:txBody>
          <a:bodyPr wrap="square" rtlCol="0">
            <a:spAutoFit/>
          </a:bodyPr>
          <a:lstStyle/>
          <a:p>
            <a:pPr algn="ctr">
              <a:defRPr/>
            </a:pPr>
            <a:endParaRPr lang="en-US" sz="2400" b="1" dirty="0" smtClean="0">
              <a:solidFill>
                <a:srgbClr val="FF0000"/>
              </a:solidFill>
              <a:latin typeface="+mj-lt"/>
            </a:endParaRPr>
          </a:p>
          <a:p>
            <a:pPr algn="ctr">
              <a:defRPr/>
            </a:pPr>
            <a:r>
              <a:rPr lang="en-US" sz="2400" b="1" dirty="0" smtClean="0">
                <a:solidFill>
                  <a:srgbClr val="FF0000"/>
                </a:solidFill>
                <a:latin typeface="+mj-lt"/>
              </a:rPr>
              <a:t>Your name</a:t>
            </a:r>
            <a:endParaRPr lang="en-US" sz="2400" b="1" dirty="0">
              <a:solidFill>
                <a:srgbClr val="FF0000"/>
              </a:solidFill>
              <a:latin typeface="+mj-lt"/>
            </a:endParaRPr>
          </a:p>
          <a:p>
            <a:pPr algn="ctr">
              <a:defRPr/>
            </a:pPr>
            <a:r>
              <a:rPr lang="en-US" sz="2400" b="1" dirty="0">
                <a:solidFill>
                  <a:srgbClr val="FF0000"/>
                </a:solidFill>
                <a:latin typeface="+mj-lt"/>
              </a:rPr>
              <a:t>Your class</a:t>
            </a:r>
          </a:p>
          <a:p>
            <a:endParaRPr lang="en-US" sz="2800" dirty="0">
              <a:latin typeface="+mj-lt"/>
            </a:endParaRPr>
          </a:p>
        </p:txBody>
      </p:sp>
      <p:sp>
        <p:nvSpPr>
          <p:cNvPr id="13" name="TextBox 12"/>
          <p:cNvSpPr txBox="1"/>
          <p:nvPr/>
        </p:nvSpPr>
        <p:spPr>
          <a:xfrm>
            <a:off x="609600" y="1524000"/>
            <a:ext cx="3352800" cy="2308324"/>
          </a:xfrm>
          <a:prstGeom prst="rect">
            <a:avLst/>
          </a:prstGeom>
          <a:noFill/>
        </p:spPr>
        <p:txBody>
          <a:bodyPr wrap="square" rtlCol="0">
            <a:spAutoFit/>
          </a:bodyPr>
          <a:lstStyle/>
          <a:p>
            <a:pPr>
              <a:buFont typeface="Arial" pitchFamily="34" charset="0"/>
              <a:buChar char="•"/>
            </a:pPr>
            <a:r>
              <a:rPr lang="en-US" dirty="0" smtClean="0"/>
              <a:t>Purchase a one subject, 3 hole drilled, spiral bound notebook.</a:t>
            </a:r>
          </a:p>
          <a:p>
            <a:endParaRPr lang="en-US" dirty="0" smtClean="0"/>
          </a:p>
          <a:p>
            <a:pPr>
              <a:buFont typeface="Arial" pitchFamily="34" charset="0"/>
              <a:buChar char="•"/>
            </a:pPr>
            <a:r>
              <a:rPr lang="en-US" dirty="0" smtClean="0"/>
              <a:t>Label it (use a Sharpie) with </a:t>
            </a:r>
          </a:p>
          <a:p>
            <a:pPr lvl="1">
              <a:buFont typeface="Arial" pitchFamily="34" charset="0"/>
              <a:buChar char="•"/>
            </a:pPr>
            <a:r>
              <a:rPr lang="en-US" dirty="0" smtClean="0"/>
              <a:t>Class name</a:t>
            </a:r>
          </a:p>
          <a:p>
            <a:pPr lvl="1">
              <a:buFont typeface="Arial" pitchFamily="34" charset="0"/>
              <a:buChar char="•"/>
            </a:pPr>
            <a:r>
              <a:rPr lang="en-US" dirty="0" smtClean="0"/>
              <a:t>Your name</a:t>
            </a:r>
          </a:p>
          <a:p>
            <a:pPr lvl="1">
              <a:buFont typeface="Arial" pitchFamily="34" charset="0"/>
              <a:buChar char="•"/>
            </a:pPr>
            <a:r>
              <a:rPr lang="en-US" dirty="0" smtClean="0"/>
              <a:t>Your class period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20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0388773" flipV="1">
            <a:off x="-9226" y="279936"/>
            <a:ext cx="4279781" cy="707886"/>
          </a:xfrm>
          <a:prstGeom prst="rect">
            <a:avLst/>
          </a:prstGeom>
        </p:spPr>
        <p:txBody>
          <a:bodyPr wrap="square">
            <a:spAutoFit/>
          </a:bodyPr>
          <a:lstStyle/>
          <a:p>
            <a:pPr algn="ctr"/>
            <a:r>
              <a:rPr lang="en-US" sz="4000" b="1" u="sng" dirty="0" smtClean="0">
                <a:solidFill>
                  <a:srgbClr val="C00000"/>
                </a:solidFill>
                <a:latin typeface="AR CHRISTY"/>
              </a:rPr>
              <a:t>Journal Rules</a:t>
            </a:r>
            <a:endParaRPr lang="en-US" sz="4000" b="1" u="sng" dirty="0">
              <a:solidFill>
                <a:srgbClr val="C00000"/>
              </a:solidFill>
              <a:latin typeface="AR CHRISTY"/>
            </a:endParaRPr>
          </a:p>
        </p:txBody>
      </p:sp>
      <p:sp>
        <p:nvSpPr>
          <p:cNvPr id="3" name="Rectangle 2"/>
          <p:cNvSpPr/>
          <p:nvPr/>
        </p:nvSpPr>
        <p:spPr>
          <a:xfrm>
            <a:off x="457200" y="990600"/>
            <a:ext cx="8153400" cy="3908762"/>
          </a:xfrm>
          <a:prstGeom prst="rect">
            <a:avLst/>
          </a:prstGeom>
        </p:spPr>
        <p:txBody>
          <a:bodyPr wrap="square">
            <a:spAutoFit/>
          </a:bodyPr>
          <a:lstStyle/>
          <a:p>
            <a:endParaRPr lang="en-US" sz="2400" b="1" dirty="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-No RIPPED OUT  pages or torn corners</a:t>
            </a:r>
          </a:p>
          <a:p>
            <a:pPr>
              <a:buFontTx/>
              <a:buChar char="-"/>
            </a:pPr>
            <a:endParaRPr lang="en-US" sz="2400" b="1" dirty="0" smtClean="0">
              <a:latin typeface="Arial" panose="020B0604020202020204" pitchFamily="34" charset="0"/>
              <a:cs typeface="Arial" panose="020B0604020202020204" pitchFamily="34" charset="0"/>
            </a:endParaRPr>
          </a:p>
          <a:p>
            <a:pPr>
              <a:buFontTx/>
              <a:buChar char="-"/>
            </a:pPr>
            <a:r>
              <a:rPr lang="en-US" sz="2400" b="1" dirty="0" smtClean="0">
                <a:latin typeface="Arial" panose="020B0604020202020204" pitchFamily="34" charset="0"/>
                <a:cs typeface="Arial" panose="020B0604020202020204" pitchFamily="34" charset="0"/>
              </a:rPr>
              <a:t> No DOODLING that doesn’t relate to science</a:t>
            </a:r>
          </a:p>
          <a:p>
            <a:endParaRPr lang="en-US" sz="2400" b="1" dirty="0" smtClean="0">
              <a:latin typeface="Arial" panose="020B0604020202020204" pitchFamily="34" charset="0"/>
              <a:cs typeface="Arial" panose="020B0604020202020204" pitchFamily="34" charset="0"/>
            </a:endParaRPr>
          </a:p>
          <a:p>
            <a:pPr>
              <a:buFontTx/>
              <a:buChar char="-"/>
            </a:pPr>
            <a:r>
              <a:rPr lang="en-US" sz="2400" b="1" dirty="0" smtClean="0">
                <a:latin typeface="Arial" panose="020B0604020202020204" pitchFamily="34" charset="0"/>
                <a:cs typeface="Arial" panose="020B0604020202020204" pitchFamily="34" charset="0"/>
              </a:rPr>
              <a:t> Journal should be used for  SCIENCE CLASS  ONLY</a:t>
            </a:r>
          </a:p>
          <a:p>
            <a:endParaRPr lang="en-US" sz="2400" b="1" dirty="0" smtClean="0">
              <a:latin typeface="Arial" panose="020B0604020202020204" pitchFamily="34" charset="0"/>
              <a:cs typeface="Arial" panose="020B0604020202020204" pitchFamily="34" charset="0"/>
            </a:endParaRPr>
          </a:p>
          <a:p>
            <a:pPr>
              <a:buFontTx/>
              <a:buChar char="-"/>
            </a:pPr>
            <a:r>
              <a:rPr lang="en-US" sz="2400" b="1" dirty="0" smtClean="0">
                <a:latin typeface="Arial" panose="020B0604020202020204" pitchFamily="34" charset="0"/>
                <a:cs typeface="Arial" panose="020B0604020202020204" pitchFamily="34" charset="0"/>
              </a:rPr>
              <a:t> All entries must go into the Table of Contents</a:t>
            </a:r>
          </a:p>
          <a:p>
            <a:pPr>
              <a:buFontTx/>
              <a:buChar char="-"/>
            </a:pPr>
            <a:endParaRPr lang="en-US" sz="2400" b="1"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a:t>
            </a:r>
            <a:r>
              <a:rPr lang="en-US" sz="3200" b="1" dirty="0" smtClean="0">
                <a:solidFill>
                  <a:srgbClr val="FF0000"/>
                </a:solidFill>
                <a:latin typeface="Arial" panose="020B0604020202020204" pitchFamily="34" charset="0"/>
                <a:cs typeface="Arial" panose="020B0604020202020204" pitchFamily="34" charset="0"/>
              </a:rPr>
              <a:t>BE</a:t>
            </a:r>
            <a:r>
              <a:rPr lang="en-US" sz="3200" b="1" dirty="0" smtClean="0">
                <a:latin typeface="Arial" panose="020B0604020202020204" pitchFamily="34" charset="0"/>
                <a:cs typeface="Arial" panose="020B0604020202020204" pitchFamily="34" charset="0"/>
              </a:rPr>
              <a:t> </a:t>
            </a:r>
            <a:r>
              <a:rPr lang="en-US" sz="3200" b="1" dirty="0" smtClean="0">
                <a:solidFill>
                  <a:srgbClr val="7030A0"/>
                </a:solidFill>
                <a:latin typeface="Arial" panose="020B0604020202020204" pitchFamily="34" charset="0"/>
                <a:cs typeface="Arial" panose="020B0604020202020204" pitchFamily="34" charset="0"/>
              </a:rPr>
              <a:t>NEAT </a:t>
            </a:r>
            <a:r>
              <a:rPr lang="en-US" sz="3200" b="1" dirty="0" smtClean="0">
                <a:latin typeface="Arial" panose="020B0604020202020204" pitchFamily="34" charset="0"/>
                <a:cs typeface="Arial" panose="020B0604020202020204" pitchFamily="34" charset="0"/>
              </a:rPr>
              <a:t>&amp; </a:t>
            </a:r>
            <a:r>
              <a:rPr lang="en-US" sz="3200" b="1" dirty="0" smtClean="0">
                <a:solidFill>
                  <a:srgbClr val="FF0000"/>
                </a:solidFill>
                <a:latin typeface="Arial" panose="020B0604020202020204" pitchFamily="34" charset="0"/>
                <a:cs typeface="Arial" panose="020B0604020202020204" pitchFamily="34" charset="0"/>
              </a:rPr>
              <a:t>LOVE</a:t>
            </a:r>
            <a:r>
              <a:rPr lang="en-US" sz="3200" b="1" dirty="0" smtClean="0">
                <a:latin typeface="Arial" panose="020B0604020202020204" pitchFamily="34" charset="0"/>
                <a:cs typeface="Arial" panose="020B0604020202020204" pitchFamily="34" charset="0"/>
              </a:rPr>
              <a:t> </a:t>
            </a:r>
            <a:r>
              <a:rPr lang="en-US" sz="3200" b="1" dirty="0" smtClean="0">
                <a:solidFill>
                  <a:srgbClr val="7030A0"/>
                </a:solidFill>
                <a:latin typeface="Arial" panose="020B0604020202020204" pitchFamily="34" charset="0"/>
                <a:cs typeface="Arial" panose="020B0604020202020204" pitchFamily="34" charset="0"/>
              </a:rPr>
              <a:t>YOUR</a:t>
            </a:r>
            <a:r>
              <a:rPr lang="en-US" sz="3200" b="1" dirty="0" smtClean="0">
                <a:latin typeface="Arial" panose="020B0604020202020204" pitchFamily="34" charset="0"/>
                <a:cs typeface="Arial" panose="020B0604020202020204" pitchFamily="34" charset="0"/>
              </a:rPr>
              <a:t> </a:t>
            </a:r>
            <a:r>
              <a:rPr lang="en-US" sz="3200" b="1" dirty="0" smtClean="0">
                <a:solidFill>
                  <a:srgbClr val="0070C0"/>
                </a:solidFill>
                <a:latin typeface="Arial" panose="020B0604020202020204" pitchFamily="34" charset="0"/>
                <a:cs typeface="Arial" panose="020B0604020202020204" pitchFamily="34" charset="0"/>
              </a:rPr>
              <a:t>JOURNAL</a:t>
            </a:r>
            <a:endParaRPr lang="en-US" sz="3200"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524000"/>
            <a:ext cx="6934200" cy="2985433"/>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I will collect your journal at the end of each quarter.   I will evaluate the entire journal and give a grade based on the quality, completeness, appearance, and organization.  </a:t>
            </a:r>
          </a:p>
          <a:p>
            <a:endParaRPr lang="en-US" sz="2800" b="1" dirty="0">
              <a:latin typeface="Tempus Sans ITC" pitchFamily="82" charset="0"/>
            </a:endParaRPr>
          </a:p>
        </p:txBody>
      </p:sp>
      <p:sp>
        <p:nvSpPr>
          <p:cNvPr id="3" name="TextBox 2"/>
          <p:cNvSpPr txBox="1"/>
          <p:nvPr/>
        </p:nvSpPr>
        <p:spPr>
          <a:xfrm rot="20749500">
            <a:off x="310311" y="598764"/>
            <a:ext cx="3845155" cy="861774"/>
          </a:xfrm>
          <a:prstGeom prst="rect">
            <a:avLst/>
          </a:prstGeom>
          <a:noFill/>
        </p:spPr>
        <p:txBody>
          <a:bodyPr wrap="square" rtlCol="0">
            <a:spAutoFit/>
          </a:bodyPr>
          <a:lstStyle/>
          <a:p>
            <a:r>
              <a:rPr lang="en-US" sz="3200" b="1" u="sng" dirty="0" smtClean="0">
                <a:solidFill>
                  <a:srgbClr val="C00000"/>
                </a:solidFill>
                <a:latin typeface="AR CHRISTY"/>
              </a:rPr>
              <a:t>Journal Grading</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839874">
            <a:off x="51632" y="632465"/>
            <a:ext cx="3747903" cy="584775"/>
          </a:xfrm>
          <a:prstGeom prst="rect">
            <a:avLst/>
          </a:prstGeom>
        </p:spPr>
        <p:txBody>
          <a:bodyPr wrap="square">
            <a:spAutoFit/>
          </a:bodyPr>
          <a:lstStyle/>
          <a:p>
            <a:pPr algn="ctr"/>
            <a:r>
              <a:rPr lang="en-US" sz="3200" b="1" u="sng" dirty="0" smtClean="0">
                <a:solidFill>
                  <a:srgbClr val="C00000"/>
                </a:solidFill>
                <a:latin typeface="AR CHRISTY"/>
              </a:rPr>
              <a:t>Journal </a:t>
            </a:r>
            <a:r>
              <a:rPr lang="en-US" sz="3200" b="1" u="sng" dirty="0" smtClean="0">
                <a:solidFill>
                  <a:srgbClr val="C00000"/>
                </a:solidFill>
                <a:latin typeface="AR CHRISTY"/>
              </a:rPr>
              <a:t>Grading</a:t>
            </a:r>
            <a:endParaRPr lang="en-US" sz="3200" b="1" u="sng" dirty="0">
              <a:solidFill>
                <a:srgbClr val="C00000"/>
              </a:solidFill>
              <a:latin typeface="AR CHRISTY"/>
            </a:endParaRPr>
          </a:p>
        </p:txBody>
      </p:sp>
      <p:sp>
        <p:nvSpPr>
          <p:cNvPr id="4" name="TextBox 3"/>
          <p:cNvSpPr txBox="1"/>
          <p:nvPr/>
        </p:nvSpPr>
        <p:spPr>
          <a:xfrm>
            <a:off x="2209800" y="1219200"/>
            <a:ext cx="6553200" cy="5016758"/>
          </a:xfrm>
          <a:prstGeom prst="rect">
            <a:avLst/>
          </a:prstGeom>
          <a:noFill/>
        </p:spPr>
        <p:txBody>
          <a:bodyPr wrap="square" rtlCol="0">
            <a:spAutoFit/>
          </a:bodyPr>
          <a:lstStyle/>
          <a:p>
            <a:r>
              <a:rPr lang="en-US" sz="3200" dirty="0" smtClean="0">
                <a:latin typeface="Arial" panose="020B0604020202020204" pitchFamily="34" charset="0"/>
                <a:cs typeface="Arial" panose="020B0604020202020204" pitchFamily="34" charset="0"/>
              </a:rPr>
              <a:t>An important of part of your </a:t>
            </a:r>
            <a:r>
              <a:rPr lang="en-US" sz="3200" dirty="0" smtClean="0">
                <a:latin typeface="Arial" panose="020B0604020202020204" pitchFamily="34" charset="0"/>
                <a:cs typeface="Arial" panose="020B0604020202020204" pitchFamily="34" charset="0"/>
              </a:rPr>
              <a:t>journal </a:t>
            </a:r>
            <a:r>
              <a:rPr lang="en-US" sz="3200" dirty="0" smtClean="0">
                <a:latin typeface="Arial" panose="020B0604020202020204" pitchFamily="34" charset="0"/>
                <a:cs typeface="Arial" panose="020B0604020202020204" pitchFamily="34" charset="0"/>
              </a:rPr>
              <a:t>is its visual appearance.  The </a:t>
            </a:r>
            <a:r>
              <a:rPr lang="en-US" sz="3200" dirty="0" smtClean="0">
                <a:latin typeface="Arial" panose="020B0604020202020204" pitchFamily="34" charset="0"/>
                <a:cs typeface="Arial" panose="020B0604020202020204" pitchFamily="34" charset="0"/>
              </a:rPr>
              <a:t>journal </a:t>
            </a:r>
            <a:r>
              <a:rPr lang="en-US" sz="3200" dirty="0" smtClean="0">
                <a:latin typeface="Arial" panose="020B0604020202020204" pitchFamily="34" charset="0"/>
                <a:cs typeface="Arial" panose="020B0604020202020204" pitchFamily="34" charset="0"/>
              </a:rPr>
              <a:t>serves as a demonstration of your learning throughout the quarter.  Your </a:t>
            </a:r>
            <a:r>
              <a:rPr lang="en-US" sz="3200" dirty="0" smtClean="0">
                <a:latin typeface="Arial" panose="020B0604020202020204" pitchFamily="34" charset="0"/>
                <a:cs typeface="Arial" panose="020B0604020202020204" pitchFamily="34" charset="0"/>
              </a:rPr>
              <a:t>journal </a:t>
            </a:r>
            <a:r>
              <a:rPr lang="en-US" sz="3200" dirty="0" smtClean="0">
                <a:latin typeface="Arial" panose="020B0604020202020204" pitchFamily="34" charset="0"/>
                <a:cs typeface="Arial" panose="020B0604020202020204" pitchFamily="34" charset="0"/>
              </a:rPr>
              <a:t>should be neat, every entry should be titled, and every entry must have a date and page number.  Your artistic touch should be visible through out </a:t>
            </a:r>
            <a:r>
              <a:rPr lang="en-US" sz="3200" dirty="0" smtClean="0">
                <a:latin typeface="Arial" panose="020B0604020202020204" pitchFamily="34" charset="0"/>
                <a:cs typeface="Arial" panose="020B0604020202020204" pitchFamily="34" charset="0"/>
              </a:rPr>
              <a:t>the journal.</a:t>
            </a:r>
            <a:endParaRPr lang="en-US" sz="3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0854945">
            <a:off x="186622" y="490361"/>
            <a:ext cx="3391700" cy="1077218"/>
          </a:xfrm>
          <a:prstGeom prst="rect">
            <a:avLst/>
          </a:prstGeom>
          <a:noFill/>
        </p:spPr>
        <p:txBody>
          <a:bodyPr wrap="square" rtlCol="0">
            <a:spAutoFit/>
          </a:bodyPr>
          <a:lstStyle/>
          <a:p>
            <a:r>
              <a:rPr lang="en-US" sz="3200" b="1" u="sng" dirty="0" smtClean="0">
                <a:solidFill>
                  <a:srgbClr val="C00000"/>
                </a:solidFill>
                <a:latin typeface="AR CHRISTY"/>
              </a:rPr>
              <a:t>Grading Rubric</a:t>
            </a:r>
          </a:p>
          <a:p>
            <a:endParaRPr lang="en-US" sz="3200" dirty="0"/>
          </a:p>
        </p:txBody>
      </p:sp>
      <p:sp>
        <p:nvSpPr>
          <p:cNvPr id="3" name="TextBox 2"/>
          <p:cNvSpPr txBox="1"/>
          <p:nvPr/>
        </p:nvSpPr>
        <p:spPr>
          <a:xfrm>
            <a:off x="1143000" y="1524001"/>
            <a:ext cx="7315200" cy="4462760"/>
          </a:xfrm>
          <a:prstGeom prst="rect">
            <a:avLst/>
          </a:prstGeom>
          <a:noFill/>
        </p:spPr>
        <p:txBody>
          <a:bodyPr wrap="square" rtlCol="0">
            <a:spAutoFit/>
          </a:bodyPr>
          <a:lstStyle/>
          <a:p>
            <a:r>
              <a:rPr lang="en-US" sz="3200" b="1" u="sng" dirty="0" smtClean="0">
                <a:latin typeface="Arial" panose="020B0604020202020204" pitchFamily="34" charset="0"/>
                <a:cs typeface="Arial" panose="020B0604020202020204" pitchFamily="34" charset="0"/>
              </a:rPr>
              <a:t>Exemplary Journal - 100% (A)</a:t>
            </a:r>
          </a:p>
          <a:p>
            <a:endParaRPr lang="en-US" sz="3200" dirty="0" smtClean="0">
              <a:latin typeface="Arial" panose="020B0604020202020204" pitchFamily="34" charset="0"/>
              <a:cs typeface="Arial" panose="020B0604020202020204" pitchFamily="34" charset="0"/>
            </a:endParaRPr>
          </a:p>
          <a:p>
            <a:r>
              <a:rPr lang="en-US" sz="3200" b="1" u="sng" dirty="0" smtClean="0">
                <a:latin typeface="Arial" panose="020B0604020202020204" pitchFamily="34" charset="0"/>
                <a:cs typeface="Arial" panose="020B0604020202020204" pitchFamily="34" charset="0"/>
              </a:rPr>
              <a:t>All</a:t>
            </a:r>
            <a:r>
              <a:rPr lang="en-US" sz="3200" dirty="0" smtClean="0">
                <a:latin typeface="Arial" panose="020B0604020202020204" pitchFamily="34" charset="0"/>
                <a:cs typeface="Arial" panose="020B0604020202020204" pitchFamily="34" charset="0"/>
              </a:rPr>
              <a:t> notes and vocabulary are accurate, complete, and neatly organized</a:t>
            </a:r>
          </a:p>
          <a:p>
            <a:r>
              <a:rPr lang="en-US" sz="3200" b="1" u="sng" dirty="0" smtClean="0">
                <a:latin typeface="Arial" panose="020B0604020202020204" pitchFamily="34" charset="0"/>
                <a:cs typeface="Arial" panose="020B0604020202020204" pitchFamily="34" charset="0"/>
              </a:rPr>
              <a:t>All</a:t>
            </a:r>
            <a:r>
              <a:rPr lang="en-US" sz="3200" dirty="0" smtClean="0">
                <a:latin typeface="Arial" panose="020B0604020202020204" pitchFamily="34" charset="0"/>
                <a:cs typeface="Arial" panose="020B0604020202020204" pitchFamily="34" charset="0"/>
              </a:rPr>
              <a:t> journal assignments are accurate, complete, and </a:t>
            </a:r>
            <a:r>
              <a:rPr lang="en-US" sz="3200" b="1" dirty="0" smtClean="0">
                <a:latin typeface="Arial" panose="020B0604020202020204" pitchFamily="34" charset="0"/>
                <a:cs typeface="Arial" panose="020B0604020202020204" pitchFamily="34" charset="0"/>
              </a:rPr>
              <a:t>neatly organized</a:t>
            </a:r>
            <a:endParaRPr lang="en-US" sz="3200" dirty="0" smtClean="0">
              <a:latin typeface="Arial" panose="020B0604020202020204" pitchFamily="34" charset="0"/>
              <a:cs typeface="Arial" panose="020B0604020202020204" pitchFamily="34" charset="0"/>
            </a:endParaRPr>
          </a:p>
          <a:p>
            <a:r>
              <a:rPr lang="en-US" sz="3200" b="1" u="sng" dirty="0" smtClean="0">
                <a:latin typeface="Arial" panose="020B0604020202020204" pitchFamily="34" charset="0"/>
                <a:cs typeface="Arial" panose="020B0604020202020204" pitchFamily="34" charset="0"/>
              </a:rPr>
              <a:t>All</a:t>
            </a:r>
            <a:r>
              <a:rPr lang="en-US" sz="3200" dirty="0" smtClean="0">
                <a:latin typeface="Arial" panose="020B0604020202020204" pitchFamily="34" charset="0"/>
                <a:cs typeface="Arial" panose="020B0604020202020204" pitchFamily="34" charset="0"/>
              </a:rPr>
              <a:t> reflections are complete, neat, and follow directions</a:t>
            </a:r>
          </a:p>
          <a:p>
            <a:r>
              <a:rPr lang="en-US" sz="2800" dirty="0" smtClean="0">
                <a:latin typeface="Tempus Sans ITC" pitchFamily="82" charset="0"/>
              </a:rPr>
              <a:t> </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371600"/>
            <a:ext cx="6858000" cy="5016758"/>
          </a:xfrm>
          <a:prstGeom prst="rect">
            <a:avLst/>
          </a:prstGeom>
          <a:noFill/>
        </p:spPr>
        <p:txBody>
          <a:bodyPr wrap="square" rtlCol="0">
            <a:spAutoFit/>
          </a:bodyPr>
          <a:lstStyle/>
          <a:p>
            <a:r>
              <a:rPr lang="en-US" sz="3200" b="1" u="sng" dirty="0" smtClean="0">
                <a:latin typeface="Arial" panose="020B0604020202020204" pitchFamily="34" charset="0"/>
                <a:cs typeface="Arial" panose="020B0604020202020204" pitchFamily="34" charset="0"/>
              </a:rPr>
              <a:t>Standard Journal - 85% (B)</a:t>
            </a:r>
          </a:p>
          <a:p>
            <a:endParaRPr lang="en-US" sz="3200" b="1" u="sng" dirty="0" smtClean="0">
              <a:latin typeface="Arial" panose="020B0604020202020204" pitchFamily="34" charset="0"/>
              <a:cs typeface="Arial" panose="020B0604020202020204" pitchFamily="34" charset="0"/>
            </a:endParaRPr>
          </a:p>
          <a:p>
            <a:r>
              <a:rPr lang="en-US" sz="3200" b="1" u="sng" dirty="0" smtClean="0">
                <a:latin typeface="Arial" panose="020B0604020202020204" pitchFamily="34" charset="0"/>
                <a:cs typeface="Arial" panose="020B0604020202020204" pitchFamily="34" charset="0"/>
              </a:rPr>
              <a:t>Some</a:t>
            </a: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notes and vocabulary are accurate, complete, and neatly organized</a:t>
            </a:r>
          </a:p>
          <a:p>
            <a:r>
              <a:rPr lang="en-US" sz="3200" b="1" u="sng" dirty="0" smtClean="0">
                <a:latin typeface="Arial" panose="020B0604020202020204" pitchFamily="34" charset="0"/>
                <a:cs typeface="Arial" panose="020B0604020202020204" pitchFamily="34" charset="0"/>
              </a:rPr>
              <a:t>Some</a:t>
            </a: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journal assignments are accurate, complete, and neatly organized</a:t>
            </a:r>
          </a:p>
          <a:p>
            <a:r>
              <a:rPr lang="en-US" sz="3200" b="1" u="sng" dirty="0" smtClean="0">
                <a:latin typeface="Arial" panose="020B0604020202020204" pitchFamily="34" charset="0"/>
                <a:cs typeface="Arial" panose="020B0604020202020204" pitchFamily="34" charset="0"/>
              </a:rPr>
              <a:t>Most</a:t>
            </a: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assignments are complete and neat, but lack consistency</a:t>
            </a:r>
            <a:endParaRPr lang="en-US" sz="3200" dirty="0">
              <a:latin typeface="Arial" panose="020B0604020202020204" pitchFamily="34" charset="0"/>
              <a:cs typeface="Arial" panose="020B0604020202020204" pitchFamily="34" charset="0"/>
            </a:endParaRPr>
          </a:p>
        </p:txBody>
      </p:sp>
      <p:sp>
        <p:nvSpPr>
          <p:cNvPr id="3" name="TextBox 2"/>
          <p:cNvSpPr txBox="1"/>
          <p:nvPr/>
        </p:nvSpPr>
        <p:spPr>
          <a:xfrm rot="20793805">
            <a:off x="171484" y="482959"/>
            <a:ext cx="3569861" cy="584775"/>
          </a:xfrm>
          <a:prstGeom prst="rect">
            <a:avLst/>
          </a:prstGeom>
          <a:noFill/>
        </p:spPr>
        <p:txBody>
          <a:bodyPr wrap="square" rtlCol="0">
            <a:spAutoFit/>
          </a:bodyPr>
          <a:lstStyle/>
          <a:p>
            <a:r>
              <a:rPr lang="en-US" sz="3200" b="1" u="sng" dirty="0" smtClean="0">
                <a:solidFill>
                  <a:srgbClr val="C00000"/>
                </a:solidFill>
                <a:latin typeface="AR CHRISTY"/>
              </a:rPr>
              <a:t>Grading Rubric</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219200"/>
            <a:ext cx="6553200" cy="5386090"/>
          </a:xfrm>
          <a:prstGeom prst="rect">
            <a:avLst/>
          </a:prstGeom>
          <a:noFill/>
        </p:spPr>
        <p:txBody>
          <a:bodyPr wrap="square" rtlCol="0">
            <a:spAutoFit/>
          </a:bodyPr>
          <a:lstStyle/>
          <a:p>
            <a:r>
              <a:rPr lang="en-US" sz="2800" b="1" u="sng" dirty="0" smtClean="0">
                <a:latin typeface="Arial" panose="020B0604020202020204" pitchFamily="34" charset="0"/>
                <a:cs typeface="Arial" panose="020B0604020202020204" pitchFamily="34" charset="0"/>
              </a:rPr>
              <a:t>Sub-Standard Journal - 77% (C)</a:t>
            </a:r>
          </a:p>
          <a:p>
            <a:endParaRPr lang="en-US" sz="2800" b="1" u="sng" dirty="0" smtClean="0">
              <a:latin typeface="Arial" panose="020B0604020202020204" pitchFamily="34" charset="0"/>
              <a:cs typeface="Arial" panose="020B0604020202020204" pitchFamily="34" charset="0"/>
            </a:endParaRPr>
          </a:p>
          <a:p>
            <a:r>
              <a:rPr lang="en-US" sz="3200" b="1" u="sng" dirty="0" smtClean="0">
                <a:latin typeface="Arial" panose="020B0604020202020204" pitchFamily="34" charset="0"/>
                <a:cs typeface="Arial" panose="020B0604020202020204" pitchFamily="34" charset="0"/>
              </a:rPr>
              <a:t>Many</a:t>
            </a: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notes and vocabulary are inaccurate, incomplete, and or messy</a:t>
            </a:r>
          </a:p>
          <a:p>
            <a:r>
              <a:rPr lang="en-US" sz="3200" b="1" u="sng" dirty="0" smtClean="0">
                <a:latin typeface="Arial" panose="020B0604020202020204" pitchFamily="34" charset="0"/>
                <a:cs typeface="Arial" panose="020B0604020202020204" pitchFamily="34" charset="0"/>
              </a:rPr>
              <a:t>Few or No</a:t>
            </a: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journal assignments are accurate, complete, and neatly organized</a:t>
            </a:r>
          </a:p>
          <a:p>
            <a:r>
              <a:rPr lang="en-US" sz="3200" b="1" u="sng" dirty="0" smtClean="0">
                <a:latin typeface="Arial" panose="020B0604020202020204" pitchFamily="34" charset="0"/>
                <a:cs typeface="Arial" panose="020B0604020202020204" pitchFamily="34" charset="0"/>
              </a:rPr>
              <a:t>Most</a:t>
            </a:r>
            <a:r>
              <a:rPr lang="en-US" sz="3200" b="1"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assignments are incomplete, messy, or do not follow directions</a:t>
            </a:r>
          </a:p>
          <a:p>
            <a:endParaRPr lang="en-US" sz="3200" dirty="0"/>
          </a:p>
        </p:txBody>
      </p:sp>
      <p:sp>
        <p:nvSpPr>
          <p:cNvPr id="3" name="TextBox 2"/>
          <p:cNvSpPr txBox="1"/>
          <p:nvPr/>
        </p:nvSpPr>
        <p:spPr>
          <a:xfrm rot="20560471">
            <a:off x="102470" y="555849"/>
            <a:ext cx="3850398" cy="1077218"/>
          </a:xfrm>
          <a:prstGeom prst="rect">
            <a:avLst/>
          </a:prstGeom>
          <a:noFill/>
        </p:spPr>
        <p:txBody>
          <a:bodyPr wrap="square" rtlCol="0">
            <a:spAutoFit/>
          </a:bodyPr>
          <a:lstStyle/>
          <a:p>
            <a:r>
              <a:rPr lang="en-US" sz="3200" b="1" u="sng" dirty="0" smtClean="0">
                <a:solidFill>
                  <a:srgbClr val="C00000"/>
                </a:solidFill>
                <a:latin typeface="AR CHRISTY"/>
              </a:rPr>
              <a:t>Grading Rubric</a:t>
            </a:r>
          </a:p>
          <a:p>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683</TotalTime>
  <Words>431</Words>
  <Application>Microsoft Office PowerPoint</Application>
  <PresentationFormat>On-screen Show (4:3)</PresentationFormat>
  <Paragraphs>66</Paragraphs>
  <Slides>10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AR CENA</vt:lpstr>
      <vt:lpstr>AR CHRISTY</vt:lpstr>
      <vt:lpstr>Arial</vt:lpstr>
      <vt:lpstr>Arial Black</vt:lpstr>
      <vt:lpstr>Calibri</vt:lpstr>
      <vt:lpstr>Lucida Sans Unicode</vt:lpstr>
      <vt:lpstr>Tempus Sans ITC</vt:lpstr>
      <vt:lpstr>Verdana</vt:lpstr>
      <vt:lpstr>Wingdings</vt:lpstr>
      <vt:lpstr>Wingdings 2</vt:lpstr>
      <vt:lpstr>Wingdings 3</vt:lpstr>
      <vt:lpstr>Concourse</vt:lpstr>
      <vt:lpstr>Biology Journal</vt:lpstr>
      <vt:lpstr>PowerPoint Presentation</vt:lpstr>
      <vt:lpstr>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Science Notebook</dc:title>
  <dc:creator>l.surratt</dc:creator>
  <cp:lastModifiedBy>Mudd, Sharon L.</cp:lastModifiedBy>
  <cp:revision>56</cp:revision>
  <dcterms:created xsi:type="dcterms:W3CDTF">2012-08-24T11:09:43Z</dcterms:created>
  <dcterms:modified xsi:type="dcterms:W3CDTF">2017-05-08T12:51:52Z</dcterms:modified>
</cp:coreProperties>
</file>