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avi" ContentType="video/avi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0929"/>
  </p:normalViewPr>
  <p:slideViewPr>
    <p:cSldViewPr showGuides="1">
      <p:cViewPr varScale="1">
        <p:scale>
          <a:sx n="66" d="100"/>
          <a:sy n="66" d="100"/>
        </p:scale>
        <p:origin x="-732" y="-10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EEEE-F75C-4735-B3C3-A66DD5C289D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69B2-0812-457A-8318-9E6531B28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2.avi"/><Relationship Id="rId5" Type="http://schemas.openxmlformats.org/officeDocument/2006/relationships/image" Target="../media/image4.png"/><Relationship Id="rId4" Type="http://schemas.microsoft.com/office/2007/relationships/media" Target="../media/media2.avi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avi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trendingsearches.net/nfl-runningback-tiki-barber-to-come-out-of-retirement/&amp;sa=U&amp;ei=0JdGU9jVDYfw0gG0_oBg&amp;ved=0CDYQ9QEwBA&amp;usg=AFQjCNH0VurSbJWGg_8ttSQnMP6NViEtV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ochem.co/wp-content/uploads/2010/01/trisomy21femal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4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Huntington’s Disease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HH – has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Hh</a:t>
            </a:r>
            <a:r>
              <a:rPr lang="en-US" sz="1600" dirty="0" smtClean="0"/>
              <a:t> – has trait</a:t>
            </a:r>
          </a:p>
          <a:p>
            <a:pPr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hh</a:t>
            </a:r>
            <a:r>
              <a:rPr lang="en-US" sz="1600" dirty="0" smtClean="0"/>
              <a:t> – no trait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0482" name="Picture 2" descr="http://marcora.caltech.edu/wt_vs_hd_br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6943725" cy="2593060"/>
          </a:xfrm>
          <a:prstGeom prst="rect">
            <a:avLst/>
          </a:prstGeom>
          <a:noFill/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Appears after age 40; leads to gradual deterioration of the brain and eventual death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Sickle-Cell Anemia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co-dominant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SS – has disease</a:t>
            </a:r>
          </a:p>
          <a:p>
            <a:pPr>
              <a:buNone/>
            </a:pPr>
            <a:r>
              <a:rPr lang="en-US" sz="1600" dirty="0" smtClean="0"/>
              <a:t>	SN – has trait</a:t>
            </a:r>
          </a:p>
          <a:p>
            <a:pPr>
              <a:buNone/>
            </a:pPr>
            <a:r>
              <a:rPr lang="en-US" sz="1600" dirty="0" smtClean="0"/>
              <a:t>      NN – no trait (normal blood cells)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Sickle-shaped red blood cells lead to poor circulation and pain; predominant in African/ African-American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2530" name="Picture 2" descr="sickle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857500" cy="2371726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Tbx6SMGDawmsIQZckZ4HYJ_mKzSjewnVcqjatcDm08H39vYRhjR5OrE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2133600" cy="2492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3505200"/>
            <a:ext cx="14478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Tiki</a:t>
            </a:r>
            <a:r>
              <a:rPr lang="en-US" sz="1800" dirty="0" smtClean="0"/>
              <a:t> Barber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Cystic Fibrosis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CC – normal</a:t>
            </a:r>
          </a:p>
          <a:p>
            <a:pPr>
              <a:buNone/>
            </a:pPr>
            <a:r>
              <a:rPr lang="en-US" sz="1600" dirty="0" smtClean="0"/>
              <a:t>	Cc – normal, but “carries” the trait</a:t>
            </a:r>
          </a:p>
          <a:p>
            <a:pPr>
              <a:buNone/>
            </a:pPr>
            <a:r>
              <a:rPr lang="en-US" sz="1600" dirty="0" smtClean="0"/>
              <a:t>       cc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mucous build-up in lungs and digestive tract, usually fatal; predominant in Caucasian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3554" name="Picture 2" descr="http://graphics8.nytimes.com/images/2007/08/01/health/adam/18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810000" cy="3048000"/>
          </a:xfrm>
          <a:prstGeom prst="rect">
            <a:avLst/>
          </a:prstGeom>
          <a:noFill/>
        </p:spPr>
      </p:pic>
      <p:pic>
        <p:nvPicPr>
          <p:cNvPr id="23560" name="Picture 8" descr="picture disc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1905000" cy="307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Tay</a:t>
            </a:r>
            <a:r>
              <a:rPr lang="en-US" sz="2800" dirty="0" smtClean="0"/>
              <a:t>-Sachs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TT – normal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Breaks down the central nervous system leading to death by age 4; predominant in Jewish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7650" name="Picture 2" descr="Tay-Sachs Benefit Concert:  Elise Ryne Rochman’s Legacy Lives 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57600"/>
            <a:ext cx="3810000" cy="277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Phenylkentonuria</a:t>
            </a:r>
            <a:r>
              <a:rPr lang="en-US" sz="2800" dirty="0" smtClean="0"/>
              <a:t> (PKU)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PP – normal</a:t>
            </a:r>
          </a:p>
          <a:p>
            <a:pPr>
              <a:buNone/>
            </a:pPr>
            <a:r>
              <a:rPr lang="en-US" sz="1600" dirty="0" smtClean="0"/>
              <a:t>	Pp – normal, but “carries” the trait</a:t>
            </a:r>
          </a:p>
          <a:p>
            <a:pPr>
              <a:buNone/>
            </a:pPr>
            <a:r>
              <a:rPr lang="en-US" sz="1600" dirty="0" smtClean="0"/>
              <a:t>	pp–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break down the amino acid phenylalanine, so it builds up in the brain; leads to decreased mental function, but can be controlled by diet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698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285334" cy="2373768"/>
          </a:xfrm>
          <a:prstGeom prst="rect">
            <a:avLst/>
          </a:prstGeom>
          <a:noFill/>
        </p:spPr>
      </p:pic>
      <p:pic>
        <p:nvPicPr>
          <p:cNvPr id="29700" name="Picture 4" descr="http://newenglandconsortium.org/wp-content/uploads/2009/12/PKU-Food-Diagram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114800" cy="190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Hemophilia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Low production of blood clotting factors leads to excessive bruising or bleeding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704" name="Picture 8" descr="http://thumbs.dreamstime.com/z/joint-bleeds-hemophilia-2739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2599516" cy="2781301"/>
          </a:xfrm>
          <a:prstGeom prst="rect">
            <a:avLst/>
          </a:prstGeom>
          <a:noFill/>
        </p:spPr>
      </p:pic>
      <p:pic>
        <p:nvPicPr>
          <p:cNvPr id="29706" name="Picture 10" descr="http://rachidakiki.files.wordpress.com/2012/10/synovitis-784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105275" cy="3077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Red-Green Colorblindness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distinguish between colors (especially reds and greens)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3794" name="Picture 2" descr="https://lh5.ggpht.com/6t17tYOUNya1Ll8Yo4dqdT0MJXAch7J_OdPW8hvwPvFfbxiu0YLO_Nik-gNp92AYpMA=h900"/>
          <p:cNvPicPr>
            <a:picLocks noChangeAspect="1" noChangeArrowheads="1"/>
          </p:cNvPicPr>
          <p:nvPr/>
        </p:nvPicPr>
        <p:blipFill>
          <a:blip r:embed="rId3" cstate="print"/>
          <a:srcRect r="30759"/>
          <a:stretch>
            <a:fillRect/>
          </a:stretch>
        </p:blipFill>
        <p:spPr bwMode="auto">
          <a:xfrm>
            <a:off x="5257800" y="3276600"/>
            <a:ext cx="3168981" cy="2571750"/>
          </a:xfrm>
          <a:prstGeom prst="rect">
            <a:avLst/>
          </a:prstGeom>
          <a:noFill/>
        </p:spPr>
      </p:pic>
      <p:pic>
        <p:nvPicPr>
          <p:cNvPr id="33796" name="Picture 4" descr="http://colorvisiontesting.com/plate%201%20with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57600"/>
            <a:ext cx="2867025" cy="278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diagnosed using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problems with an entire chromosome, which may contain 1000’s of genes!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1242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ANEUPLOIDY:  an abnormal number of chromosomes resulting from mistakes </a:t>
            </a:r>
            <a:r>
              <a:rPr lang="en-US" smtClean="0"/>
              <a:t>in </a:t>
            </a:r>
            <a:r>
              <a:rPr lang="en-US" smtClean="0"/>
              <a:t>meiosis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812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548510">
            <a:off x="2895600" y="4800600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548510">
            <a:off x="6381950" y="4868552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26860" y="5389123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58000" y="5410200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098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6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4953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5029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24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46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47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5562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VS.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Down’s Syndrome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21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impairment, heart defects, flat facial features, enlarged tongue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5842" name="Picture 2" descr="http://www.nature.com/scitable/content/4324/10%5b1%5d.1038_nrg1448-f4a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2971800" cy="2957514"/>
          </a:xfrm>
          <a:prstGeom prst="rect">
            <a:avLst/>
          </a:prstGeom>
          <a:noFill/>
        </p:spPr>
      </p:pic>
      <p:pic>
        <p:nvPicPr>
          <p:cNvPr id="35844" name="Picture 4" descr="http://compose21.com/img/14508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971800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Turner’s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XO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8914" name="Picture 2" descr="Turner Kary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3381159" cy="2819400"/>
          </a:xfrm>
          <a:prstGeom prst="rect">
            <a:avLst/>
          </a:prstGeom>
          <a:noFill/>
        </p:spPr>
      </p:pic>
      <p:pic>
        <p:nvPicPr>
          <p:cNvPr id="38916" name="Picture 4" descr="http://img.medscape.com/slide/migrated/editorial/cmecircle/2002/2155/slide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Human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b="1" dirty="0" smtClean="0"/>
              <a:t>PEDIGREE</a:t>
            </a:r>
            <a:r>
              <a:rPr lang="en-US" dirty="0" smtClean="0"/>
              <a:t> is used to study the inheritance of a single trait in a family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Symbols used in pedigrees:</a:t>
            </a:r>
            <a:endParaRPr lang="en-US" u="sng" dirty="0"/>
          </a:p>
        </p:txBody>
      </p:sp>
      <p:pic>
        <p:nvPicPr>
          <p:cNvPr id="1026" name="Picture 2" descr="http://www.scienceteacherprogram.org/images/Nakita08-6.gif"/>
          <p:cNvPicPr>
            <a:picLocks noChangeAspect="1" noChangeArrowheads="1"/>
          </p:cNvPicPr>
          <p:nvPr/>
        </p:nvPicPr>
        <p:blipFill>
          <a:blip r:embed="rId2" cstate="print"/>
          <a:srcRect b="38197"/>
          <a:stretch>
            <a:fillRect/>
          </a:stretch>
        </p:blipFill>
        <p:spPr bwMode="auto">
          <a:xfrm>
            <a:off x="2667000" y="3505200"/>
            <a:ext cx="3674533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512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Klinefelter’s</a:t>
            </a:r>
            <a:r>
              <a:rPr lang="en-US" sz="2800" dirty="0" smtClean="0"/>
              <a:t>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XXY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40962" name="Picture 2" descr="http://www.health-writings.com/img/kh/klinefelter-syndrome-history/00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3380704" cy="3200400"/>
          </a:xfrm>
          <a:prstGeom prst="rect">
            <a:avLst/>
          </a:prstGeom>
          <a:noFill/>
        </p:spPr>
      </p:pic>
      <p:pic>
        <p:nvPicPr>
          <p:cNvPr id="40964" name="Picture 4" descr="http://t1.gstatic.com/images?q=tbn:ANd9GcTq7sm-wvE8mDOC8u88fMO8Rke021sXtm5S4JL5Rl_RZQmoiDgY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0"/>
            <a:ext cx="3276600" cy="253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disorders can often be treated but can NOT be cured</a:t>
            </a:r>
          </a:p>
          <a:p>
            <a:r>
              <a:rPr lang="en-US" dirty="0" smtClean="0"/>
              <a:t>The Human Genome Project has given us information that allows the development of gene therapies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419600"/>
            <a:ext cx="3886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 THERAPY:</a:t>
            </a:r>
          </a:p>
          <a:p>
            <a:pPr algn="ctr"/>
            <a:r>
              <a:rPr lang="en-US" dirty="0" smtClean="0"/>
              <a:t>Replacing a defective gene with a normal gene    </a:t>
            </a:r>
          </a:p>
        </p:txBody>
      </p:sp>
      <p:pic>
        <p:nvPicPr>
          <p:cNvPr id="43010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895600" cy="34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dominant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ndsu.edu/pubweb/~mcclean/plsc431/mendel/hum-ped-dom.gif"/>
          <p:cNvPicPr/>
          <p:nvPr/>
        </p:nvPicPr>
        <p:blipFill>
          <a:blip r:embed="rId2" cstate="print"/>
          <a:srcRect t="16863"/>
          <a:stretch>
            <a:fillRect/>
          </a:stretch>
        </p:blipFill>
        <p:spPr bwMode="auto">
          <a:xfrm>
            <a:off x="1524000" y="28194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667000"/>
            <a:ext cx="342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ONE </a:t>
            </a:r>
          </a:p>
          <a:p>
            <a:r>
              <a:rPr lang="en-US" sz="2000" dirty="0" smtClean="0"/>
              <a:t>  dominant allele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is present in every </a:t>
            </a:r>
          </a:p>
          <a:p>
            <a:r>
              <a:rPr lang="en-US" sz="2000" dirty="0" smtClean="0"/>
              <a:t> 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667000"/>
            <a:ext cx="3429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TWO </a:t>
            </a:r>
          </a:p>
          <a:p>
            <a:r>
              <a:rPr lang="en-US" sz="2000" dirty="0" smtClean="0"/>
              <a:t>  recessive alleles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http://www.ndsu.edu/pubweb/~mcclean/plsc431/mendel/hum-ped-rec.gif"/>
          <p:cNvPicPr/>
          <p:nvPr/>
        </p:nvPicPr>
        <p:blipFill>
          <a:blip r:embed="rId2" cstate="print"/>
          <a:srcRect t="19291"/>
          <a:stretch>
            <a:fillRect/>
          </a:stretch>
        </p:blipFill>
        <p:spPr bwMode="auto">
          <a:xfrm>
            <a:off x="1752600" y="2590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smtClean="0"/>
              <a:t>sex-linked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86000"/>
            <a:ext cx="381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Males need ONE recessive   </a:t>
            </a:r>
          </a:p>
          <a:p>
            <a:r>
              <a:rPr lang="en-US" sz="2000" dirty="0" smtClean="0"/>
              <a:t>  allele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need TWO recessive </a:t>
            </a:r>
          </a:p>
          <a:p>
            <a:r>
              <a:rPr lang="en-US" sz="2000" dirty="0" smtClean="0"/>
              <a:t>  alleles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can “carry”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more  </a:t>
            </a:r>
          </a:p>
          <a:p>
            <a:r>
              <a:rPr lang="en-US" sz="2000" dirty="0" smtClean="0"/>
              <a:t>   often in males and is    </a:t>
            </a:r>
          </a:p>
          <a:p>
            <a:r>
              <a:rPr lang="en-US" sz="2000" dirty="0" smtClean="0"/>
              <a:t>   inherited from mother to son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http://www.mansfield.ohio-state.edu/~sabedon/074ped.gif"/>
          <p:cNvPicPr/>
          <p:nvPr/>
        </p:nvPicPr>
        <p:blipFill>
          <a:blip r:embed="rId2" cstate="print"/>
          <a:srcRect b="30333"/>
          <a:stretch>
            <a:fillRect/>
          </a:stretch>
        </p:blipFill>
        <p:spPr bwMode="auto">
          <a:xfrm>
            <a:off x="1219200" y="2667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0200" y="41148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include “normal” characteristics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as well as genetic </a:t>
            </a:r>
            <a:r>
              <a:rPr lang="en-US" b="1" dirty="0" smtClean="0"/>
              <a:t>DISORDERS</a:t>
            </a:r>
            <a:endParaRPr lang="en-US" b="1" dirty="0"/>
          </a:p>
        </p:txBody>
      </p:sp>
      <p:pic>
        <p:nvPicPr>
          <p:cNvPr id="15362" name="Picture 2" descr="http://learn.genetics.utah.edu/content/inheritance/activities/images/trait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124200" cy="21496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691554">
            <a:off x="3016993" y="2361827"/>
            <a:ext cx="742807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is a picture of chromosomes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may show </a:t>
            </a:r>
            <a:r>
              <a:rPr lang="en-US" u="sng" dirty="0" smtClean="0"/>
              <a:t>chromosomal disorders / </a:t>
            </a:r>
            <a:r>
              <a:rPr lang="en-US" u="sng" dirty="0" err="1" smtClean="0"/>
              <a:t>aneuploidy</a:t>
            </a:r>
            <a:r>
              <a:rPr lang="en-US" dirty="0" smtClean="0"/>
              <a:t> (an abnormal #)</a:t>
            </a:r>
            <a:endParaRPr lang="en-US" dirty="0"/>
          </a:p>
        </p:txBody>
      </p:sp>
      <p:pic>
        <p:nvPicPr>
          <p:cNvPr id="4" name="Picture 3" descr="http://biochem.co/wp-content/uploads/2010/01/trisomy21female.jpg?w=300">
            <a:hlinkClick r:id="rId2"/>
          </p:cNvPr>
          <p:cNvPicPr/>
          <p:nvPr/>
        </p:nvPicPr>
        <p:blipFill>
          <a:blip r:embed="rId3" cstate="print"/>
          <a:srcRect r="5000"/>
          <a:stretch>
            <a:fillRect/>
          </a:stretch>
        </p:blipFill>
        <p:spPr bwMode="auto">
          <a:xfrm>
            <a:off x="1828800" y="22098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495800" y="2667000"/>
            <a:ext cx="1295400" cy="1676400"/>
            <a:chOff x="9720" y="2493"/>
            <a:chExt cx="1500" cy="2352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9720" y="4140"/>
              <a:ext cx="555" cy="705"/>
              <a:chOff x="9720" y="4140"/>
              <a:chExt cx="555" cy="705"/>
            </a:xfrm>
          </p:grpSpPr>
          <p:cxnSp>
            <p:nvCxnSpPr>
              <p:cNvPr id="19460" name="AutoShape 4"/>
              <p:cNvCxnSpPr>
                <a:cxnSpLocks noChangeShapeType="1"/>
              </p:cNvCxnSpPr>
              <p:nvPr/>
            </p:nvCxnSpPr>
            <p:spPr bwMode="auto">
              <a:xfrm>
                <a:off x="972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1" name="AutoShape 5"/>
              <p:cNvCxnSpPr>
                <a:cxnSpLocks noChangeShapeType="1"/>
              </p:cNvCxnSpPr>
              <p:nvPr/>
            </p:nvCxnSpPr>
            <p:spPr bwMode="auto">
              <a:xfrm>
                <a:off x="1026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2" name="AutoShape 6"/>
              <p:cNvCxnSpPr>
                <a:cxnSpLocks noChangeShapeType="1"/>
              </p:cNvCxnSpPr>
              <p:nvPr/>
            </p:nvCxnSpPr>
            <p:spPr bwMode="auto">
              <a:xfrm>
                <a:off x="9735" y="4845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3" name="AutoShape 7"/>
              <p:cNvCxnSpPr>
                <a:cxnSpLocks noChangeShapeType="1"/>
              </p:cNvCxnSpPr>
              <p:nvPr/>
            </p:nvCxnSpPr>
            <p:spPr bwMode="auto">
              <a:xfrm>
                <a:off x="9735" y="414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4" name="AutoShape 8"/>
            <p:cNvCxnSpPr>
              <a:cxnSpLocks noChangeShapeType="1"/>
            </p:cNvCxnSpPr>
            <p:nvPr/>
          </p:nvCxnSpPr>
          <p:spPr bwMode="auto">
            <a:xfrm>
              <a:off x="10260" y="4560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10605" y="2493"/>
              <a:ext cx="105" cy="1740"/>
              <a:chOff x="10605" y="2490"/>
              <a:chExt cx="541" cy="1740"/>
            </a:xfrm>
          </p:grpSpPr>
          <p:cxnSp>
            <p:nvCxnSpPr>
              <p:cNvPr id="19466" name="AutoShape 10"/>
              <p:cNvCxnSpPr>
                <a:cxnSpLocks noChangeShapeType="1"/>
              </p:cNvCxnSpPr>
              <p:nvPr/>
            </p:nvCxnSpPr>
            <p:spPr bwMode="auto">
              <a:xfrm>
                <a:off x="10605" y="249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7" name="AutoShape 11"/>
              <p:cNvCxnSpPr>
                <a:cxnSpLocks noChangeShapeType="1"/>
              </p:cNvCxnSpPr>
              <p:nvPr/>
            </p:nvCxnSpPr>
            <p:spPr bwMode="auto">
              <a:xfrm>
                <a:off x="10605" y="423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8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11145" y="2491"/>
                <a:ext cx="1" cy="17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9" name="AutoShape 13"/>
            <p:cNvCxnSpPr>
              <a:cxnSpLocks noChangeShapeType="1"/>
            </p:cNvCxnSpPr>
            <p:nvPr/>
          </p:nvCxnSpPr>
          <p:spPr bwMode="auto">
            <a:xfrm>
              <a:off x="10710" y="3420"/>
              <a:ext cx="5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TextBox 16"/>
          <p:cNvSpPr txBox="1"/>
          <p:nvPr/>
        </p:nvSpPr>
        <p:spPr>
          <a:xfrm>
            <a:off x="5943600" y="2819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Autosomes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the first 22 pairs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810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Sex chromosomes: </a:t>
            </a:r>
          </a:p>
          <a:p>
            <a:r>
              <a:rPr lang="en-US" dirty="0" smtClean="0"/>
              <a:t>the 23</a:t>
            </a:r>
            <a:r>
              <a:rPr lang="en-US" baseline="30000" dirty="0" smtClean="0"/>
              <a:t>rd</a:t>
            </a:r>
            <a:r>
              <a:rPr lang="en-US" dirty="0" smtClean="0"/>
              <a:t> pair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7848599" cy="1524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How do we obtain chromosomes for a </a:t>
            </a:r>
            <a:r>
              <a:rPr lang="en-US" sz="2400" dirty="0" err="1" smtClean="0"/>
              <a:t>karyotype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All cells contain a complete copy of the chromosomes</a:t>
            </a:r>
          </a:p>
          <a:p>
            <a:r>
              <a:rPr lang="en-US" sz="2400" dirty="0" smtClean="0"/>
              <a:t>We can obtain cells from a fetus using 2 methods:</a:t>
            </a:r>
            <a:endParaRPr lang="en-US" sz="2400" dirty="0"/>
          </a:p>
        </p:txBody>
      </p:sp>
      <p:sp>
        <p:nvSpPr>
          <p:cNvPr id="41986" name="AutoShape 2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8" descr="data:image/jpeg;base64,/9j/4AAQSkZJRgABAQAAAQABAAD/2wCEAAkGBxQTEhUUEhQWFBUXFxoYGBgYGBgcGxUYFxcXFxUYGhcaHCggGB8lHBcUITEiJSkrLi4uFx8zODMsNygtLisBCgoKDg0OGxAQGzUlHyQsLCw0LC8sLCwvLCwsLCwsLCw0LC8sLCwsLCwsLCwsLCwsLCwsLCwsLCwsLCwsLCwsLP/AABEIANAA8gMBIgACEQEDEQH/xAAcAAABBQEBAQAAAAAAAAAAAAAEAAIDBQYBBwj/xABHEAACAQIEAwYDBQQJAQcFAAABAhEAAwQSITEFQVEGEyJhcYEykaFCUrHB0QcUI3IVM2KCkqLh8PEWJENEU2OywiWTs9LT/8QAGgEAAgMBAQAAAAAAAAAAAAAAAgMAAQQFBv/EADIRAAIBAwMBBwMCBgMAAAAAAAABAgMRIQQSMVETFCIyQVKRYaGxQnEFU4HB0fAjouH/2gAMAwEAAhEDEQA/APbTeXqPmK6LqnYj51QhCPsr6QB/zTig5oD8qwd/gae7/Uvc1dqhUgbAr6afhRFjHnk0j+1+v/NMhrKcgZaeS4LelQaY5fteH12+dFg1qUk+BLTXJ2or7Rl82j6Gpaiv/Z/mH51GUYa/iX7xwHcRccfEeTMOtPtXn1/iP/iP60Pf/rbkf+Y//van26UEyyw9xvvt/iP60fbYx8TfM1W2BRyiRHI9CR9RqPaoUwm2xPM/M1aYR5RT5fhpVFZ4YnW7/wDfv/8A9KPw3C7ZUHNf979+f/yUyJRNjOKpbYqwaQmfQci4Tr1IoO32pwxLBrmQrlnOI1uXLltADsSWtsABrt1p+N4ClxkbPdXKoUgMD3ihlfK5cMx8SjUEGCdahs9mra3A4a5plOUlcso911PwzveuDfaOlEQLHHsPMd6syBGs6gkGI2gE5ttDrTrfG7DEqLqkhspE/alhA66pcGnNGG4NUl3sLYYEM91iSviPd5hkFwKVfu8yvFxv4gOfzon/AKTt6kXLoOYFCCs2wGuPlWVgibtz4gTBGugqEDV7R4UkgX7ZKpnMHZcqtPydDG/jHWkvaGx3Qu5iEa93KkgyX702dumYHXpQFvsdYVSFa4NiDmWQwt4e2rDwxIGGtEec9YowcBXuRa7y5pe7/PK5jc77vyT4csFidI2NQhMnH8MxGW8hlsoIOmaYidgZBHqCKbh+0WGeMl5Hk5RlM6wjcuUXLZnbxr1FBN2VtE2/Hci3lyrKkSlw3FOqypJJByxICzMCo37HWCEEv4GRlP8ADLA27Vu0pVymZDltLJUg6t10hA612kwzOUF1dOZ0VjF1iFJ+KFs3GMclmpTx7Dyw71ZWJG/xRAEbnxLoOoqpbsXagDvbwygKhBt+BFt3rQQeCIyX7g1k7GdKmudlLZBXvLmXMHVT3ZVHESwVkIYtGuadzEVCFrg+K2brFbVxXIVWOUgwrgMjacmBBHWjaruE8JTDgi3MHJ90Ad3bS0sBQAPCg0GnpVjUIKlSpVCCpUqVQgqVczClUIUk9T6Utvf/AHtXARrqDXc3Pn615lwkvQ33Qtv+KhKg+X+/Opecz9a5OupoWuoaZwCIjapFvRtI9P02qP8AH5fWmify9abCtOHDJtT5DbXED0DfQ/LY/SiBjFYSTljU5tIHM9KqY2Go9Yoe8gdWS4ouKZDKRoQdI89K20/4g/1oU9PF8Gfw2Nt32uNadXUXbglTP22g++nrVhYsVQYjsabD99w5snWy5gR0V4MfytI9KteHdoMkLjLL2W+8AIPtJB/uk+lbIVYyWBNSk4l5h7FHWbE03CY/DP8ADeT0PhPyMVZoyATmX1kU0SxluzAipcC8oNZgkTEaqxU/UUDiON2g3d2z3t07Imvux2UeZqxsqQonfn686KJRJSpUqMhne1uLv2u6azmPeFrGVVDZbl4AWbzaSFR111iHM+VNiu119cwRAfEqqxtsSJGIkFA/iINm3MlIFwkjYHbYm0WUqGKEiAyxK+YkEfOqxct09zikRri+MAiVcDw95bnb4oI3XNGoIJhChw/aLESMoW6hZDnAYh0YYJSbbIACJxF1gdfgPnEuA7Q3r162oWE71ZIQjwtbxMo0kwVa2knwmWAKjatfbQAAAAACABsANgBQvFeIrYt53DN4lRVUSzu7BEUCQJJI1JAG5IANQhmcZ2qupcuoRbULdRFcgsiI1woWchwc0Q2UhR0JGtQYftdiWDk4dVK21aCGnW3ac3Y+IoC7iIHwHxTIF/e49hioa6wQgF8lwQ6FA5JynYju7hHXISJGtOsdpsMzMveqpVQ5zEDwG2t3OJ5BXH16VCFHiu1F6MiKrMysQ6pcHh/d8TcF1VYaDvLVpROn8TnpMlztNf8AgS2puBlQyr+HNibFlWYD/wBO69z+7yE1djtFhsxXvVkIHPkDcNoe+cFY3nSicLxSzcbJbuo7ZBcyqwJyMYVoHInY+R6VCFV2Z4rfvO630VYt2nUqriS730dTm3juVbyFweROhpUqhBUqVcmoQ7SrhahL/FLS7uv4/hVNpclqLfBM29KghxRDqM0HXbr71yh7SPULs5dDxpe0eOGgxb+6WT9SlEWO1OPH/iFf+eyn/wAQKde4CDtPzqsv8JuKfCTXF7WquWel7Gi/0r4L2320xi/HbsXB5BkP4mirH7Q4/rsK46lGDAfODWWtYi4h8QmrLD3LdzTQGiVeT+v7gS0lH22/Y2PDe2+DvGBdCMdMtyVP+YfhVxckgFSGHIhjr8q8vx/AFcbA1ToMVhDOHvOoH2ZJWOmU6Vd6UsTjYTLRetOX9Ge1Ya6Y8ZIM8mrr3TGxPl/vc15rwn9qBBC4y15F0n5ld/kTW+4ZxC1iEz4e6HU8pk+h/Sqno7rwMyTU6cv+SNvwTjXUztrypwudYg6FTrNIqw3E/Wkuvr0G49jWZwqU/SxanGXADi+E4YznshB1SVJ5nRYqvv8AZfDb95iFB2GYn6QTV7cHiBPt5DnzPlUdzSdx5jU/6VfeZotRQuD4a3h1y2iZnVoUu3PxMRNWa4wna4fp9NKqwoEQdN4ImTz13p0zppAP83pA/OmLWVEC6MX6FyuMYc1b10PzH6UVaxqmJ8J89vnWcmTJJ0200+X2qntXCNZ0+lPp6+S8wqemTNKDQuPwa3FAMqQZVl0ZG2DKTz1I6EEgyCapigcaO1tuRRiPpsapOJ4jG2SSbjsn3lA0/mESK2rWRaukKjpXJ2ua/A41s3dXoW6BOgIW4u2dJn3WSVPUEE94xw8X7eQsykMrqyRmV0YMpGYEbjYiCCQd688ucXvOBnuMYMqwIDKeTI0aHU+RBIMgkU5eN4mcj3mmJBXwi4OZEbHaVkkSNwQTO+RaukG9DNOzaNHh+z1rEZXe9iGZJVluFMyvluq+bweEkXm0QhSAhXQCirnZK0yFXuXWzbsSkk9wtgGAmX4UDRETOkGKyd03X8QuOLg2YswDjfI5HLo2pWSRIJBfh7rXAZZ5UwysxlD0In0II0IIIkGhesVrpFrRO9mzR3ey9jLBvMBAkRYCllvd8jFRbyyGLDbUNrJ1ovhVvDYact0aqinVPsAwQEUATmJMCOgFZdMJ5f79alGFoHrX6INaFesjVv2hsD7ZPorfjFDP2mT7KMfWBVEuG8qmSyKB6ub4DWkpIPftFcPwoo9ST+lDXOJ32+3HoAKS2RTxapTrVJcsNUqceEBXFZviYt6kmkuGo8W6d3VDZyYzckPtWxlHoK7RVuzoPQUq0dnLoYnVXU80/plZijLOKV6IFi0vIfIVxltVmSa5OzdegJicEp5VQ4/huXVdK1IgbGgOIMCKGcE0FGTuVXC+KEHK/wBau7mHS4tZPGJrVjwnFNHWKVCfoxso+qAON8A3IFZUNewrZ7LsnmPzB0PvXq2dbi1lePYAa9DTYzdN39Ck1NbZEnBf2pXkAGITOB9pIn/C2nyIrXYH9o2DuDxOFPRwV+pBH1rxZgUeBrH1oxbx/wDKPyra6rsZan8PpSeMHuVjtHhH+G4p9HQ/gwNGDH2n1Vj68vzr53xlySJWPaKMS0gGa05tnyJB+lLl2bXiiJf8Pa8sj6CWGEK4PyP0maemHM7BvQ6j/FXhnB+2uIsOBcb94t81fUx/Zbea9h4NxJcRaW7YfMp+yZMRuJ3BHSp3WlLhGSqqtLnKLbum5ox842+VDqLp0UKF/tEyfYCnWuIwYJyHz2Pow09jrUuHuxJ58+um/wCtHDRUmZ5V5ojl0HjTw/eUyF9REj5Gprd1hro4OunTy60Vauztr/rtNAYvChXBAhW5cg3p5ifek1dK6fipsZTq73aRWcU4GrjvcOADuV2B6wOR8qpbeVlysCOYjQqw2ZejDX6gyCRWms40I5gHeGEbgaZh5/l51lOM4q337vaM22YZjyDEeIj+9+dKclyuTdR3SvB8FhhLpByXIzbqRtcUH4h0IkSvInmCCTb2ELQ6QLiiBPwuu+R45dG3U7aEg1aMGWG2kEERmRh8LKeo168wQQSKsMFijmyPGaJBHw3FEeJehEgFeRPMEEkn6r4KnF+V/IXhrgYHQggwyndG6ED56aEGRpUwSoL9iSHQgXAIk7Oo1yP5bwd1PlIM+CvhxsVIMMp3Q81PLmNRoRBGhqNLlAqTWGPC09bdSqtPVaqxTkRrbp5Su3HCiSQAOZ0FMW4z/AMq/fYan+VfzNPhRdrywjPOvm0cskIC7mPz9BSAJ2GUfU/pTrNgDbU8ydzU+WP0ot0ViHyBl5kcS2IG+3U0qlU6ClV2YO1dDyG5jiTURxfnVWguMdwKLt8Idvt1z9zfB6GyQWuN865dxU86Hfs7d3V6rsbgcQk8x71fiCSTJsVdmaJ4Dc1IrPXMUVHiBnz2+dWvAnganU6mg22yxji7GqFgqQy6jnQPF7WkmjbOPCjWqbjnFQRAo5tWsKjGVzKXEHfrW4wnDrZAkVh8JL3hHSt5gsCebUbvdL6DKz2oB4vwBGWRrWI4lww25javU2sFVJWSBuYJA2Op5b1iu1LjePL36etHG8WhMKl3Yx5NbT9nnFns2MSB8JZMp3hiCDA9BWNca1qex0dwwPO+AR5BAf1+VaazcabaFKCnOzyafB8XdG1YOs+ITJB3gjkY1rdcLvq6yh9p0rws8VuWcTdcDe42ZSNGEn5GDoa2/Z/i2QLcRibbDafg1OYEbTJ/Cskt9LKYVfTwrLjJ6lhQPSp8eJtzzEH3FVWDvh0Dqd6Ma6zAA+//ABWynqozjaWGcGdCUJ4ITb677/MmsxxzAhLykfb3HmNz7yPlWgvY0W1ObcbAbmdqxF7jj4i/FkKyIZuXOWgMW0PM+dc7spbnc62ljJ5XBcWsIRqvy6xv70QqBlgzEyCDDIw0DKTsw19ZIIIMU3D3IIajL9oSXU6RLDz6inwi5Pw8lVpRivELB4gzkuRniQQIW4BHiXeCOazI8wQSViLBJD2yFuDSTs675HjlqYO6kzqJBhTC96sHRfiDSFyNyZWOx39QSDIJFEWLwRQDF99dU0tnWJYn4SYmBO+5p8aUubWX1Mk6sfLz+xNgsVnUkDKVMOraFGG4bl6EEggggkEEt/ei2loBuWc/APzf2oXF4Brn8Qle8EQoBW2yif4bgasNdGM5SSQILBrDAXQ6mPBl0ZWgG2Y2I9NQRoRqNKJbI5gr/XoJe54ng7ZwgkM5Nx+p5fyrsv40aFj4tPxPtTBcA+H/ABH8hTTvNLlK+ZZLUfRYJc/TT8aYDTaZ3omNz0HL1NWouWfQl0sBStoKVJDoNBt/vlSowLnnWGwdgj4RUr8Itn4ZU+RNZr+kcp0NG2ONDSTWFTjwd505LKLHuLqHfOv1pyfxDBHrXLPG1jU1HiOLICStFuivUqz6FJ2j4Wq7azyrKYHFZGKzz0mtFxvigadaouCYDv7g050MbNPoa4Yj4gu9j2jrVec1w9fL9a1lzsgmZdfWrK3wqzZHUirjC3ADrwSwYu1gjaIYzm6/6Va2OPECCaG7Q48GQKzltXuPltqzMeSgk/IU6nSk3dsTOpuN1Z7VC3aQOhZDiC7mPiULh5RTmgmEMgiCGA5mo8Z2uwtwhWVsq3Q5iykXAbD2ixDXCQVZlbfULVUOzmIbCohARhfusc7DZrVgD4Z+6dKHTsdfI+K38z+la1OMcNmLurneVvVhfGeP4O5hXs27Tq38MI3dIhJRbSszsHYEHI50E+Lcgmguxl6VvWtM3huLPPL4WHyINDX+zOJWYTNH3WXX2Jmq21cuYa8rlSpU/CwjMNiPcSKlVKpG1xlGDpP1LftRgjnF4QVeA0bq4USG9YqDgfEO5ckrnVgAwmDoZkHrWjfur1skSbV7URvbYfmuu/KsxjsE1h4PiBAKsBowPr+FYoT3La+UdSmotHo3AON5PFmz22iN9NtD92PPbzq2xnbBUXMFyiPjfRfbmx9BXl+ARiwNtmVjzUwT+taXhHAi16CDduDTMxzBTzyzOo6mkOMU8sXVoU/NIlvYrE40650suRJAh7o6KPsL58/PatjgODWcPbCmFAWQvIdf5j+tFWLVvDKC7At11JJ6KOlCYlWveO4RZsLr4iAT5mdqbTUqvhisfg51bUR4WI/n9iDhy3Lz5VXTr90dDWhxqIlvuV1YiCfXfXpVDw/tNZuO1jBzkRZa5Hxax4Z1bnrt61a2QNhJJ18zWxVIUFtjl9TFVpzrTvNbYrhANvCrzHzJqxwqkmFH6D9Kfcsgavv91d/c8q612QB8I+6Nvc86zu/M2Nx+hBIdR/aP+UfrTpnUwT1gew/H50JZkmBr00p9/EKmhln+4up9zsKOClPy8Cam2HOWFzQ1zGCcqgu3ReXq3Koxbd/jbKv3V5+rb/KibaBRCgAdBR3pw+r+wq0584X3GC2zfGYH3V29zuamRY0GgppNdzUqVSUuRsYKPAUg0HpSriNoPSlR2Qo+Z2x7Sf8AfOl+/sOdW/ZBbZ7+Rhzdm13YxJUW8neH94+PScuXbxAZo1q1xGB4e4tZe6DhFBVb4C3m/dXcLLQU/iqiljrLQYJEEqEWd56pRdmjLLxJ6aeIueda0cN4arMguqQ3eA3DdRu7C3LSgKpGph7hDbkW5Egmm/0Nw8HxkKW8OVcSrC1piStzONHkW8OY5G8BzAqd3j9Cd8j7X8GPN4sfEfatR2fvraE6T+Fc7RcNwi2GuWWts/gki8oKNksjKtlV8YM3STpBU66EEnhaYFBabvVlxYd0d1i3/wBpwyXUM84GJY88kTpQzoN+VlT1SlC7T+A/E8d86o+IceJ0mpe0TWGt2xZuWVcvbBh0AAOGQuWI1A7zMDynzqmw3AWuOqi/hiSeV4MfMhRqYEn2q1Rl6iYzptXbsE8I4U+LYliUtroW5k/dWef4VtsHhUtLltKLa+XM9Wbdz5mnYbCW7aKiPbCoNNfmT586rOI4kKNbiN0RX1IOzNGseQ+dBPckaqbpt2TLJsQi2/iH9Yw0/ktfrQw4jb+8R6qwHzqra65wsiB/EcfwwAPgsEEAHyjnvT8PbLZVL5ASSGZmC6gESfXT3oJSdx1KCSbfV/kuUuhtVIPoZpuIsJcUi4ocdCJqqxnD71kgumk/1lsSsdcw25DWjcDii8g6MP8AMPMcjVXaeUE0mrxygO3wHuSThzCtq1pz4G6Qd0PnrUFwWzNq54M2nd3CqkHkbbkZXPmD7Cr/ADHSosVibYgXIAMmWHhERux0B9akkpO756ilH2lXwvhfdkhF1IgGczCTuABv61teEcLupb0i0Dux1Y+50Gm+9D8O4zhMJh/3m8wYvPdIILOAY8InYkb7Vg+0nbLE45mAJt2gCQinUgfeI/AaetOhRpxW6pl9DFUlX1E3TpqyXMn/AGNPxvtXhsMStn/tN/YkklVPm/M+QrFcV4jicUwN9yROiDRBz8Kj/U0bwDsu95FcAKm5d9FERt970GnmK01p8PhmHcJ311trr/CCNwo2Ht86uVWUlZYQ6lRpUXhbp9f94H9j+CtZfvLkWrZEAN8TBspEDlr161tRejRBlHXmfesSWe68HNcc7Aakew2HnWow+IW2g/eriW2H2VOY+UwIBoI03LyfJl1lk903nov9yF6b/wDNdQDMAxC7kk8hzMUyzxq1lmzadx10WfeZPzobGXrl1lLWgoB5P85pqo01mUjnutUeIxsF3MWT4bQNtPvfbf35CnYZAo8I9ep9TzphrttqROrKWPToaI0VHPr1Cg1PBqBTUk0u5bQ+aU0wNSmpcqwbb2HpSriHQelKtJlseK439l2MX4Wsv5ByD/mWqnF9hceh1w7N5oVYfQzXtK8Y7wE2LT3VG7qAFkaHVjJ9qltd8yhptorCYaZ/0rLGtVtexvWsqLmx4OOymNP/AIa7/hpl3s/i7YLNh7oA3IQmPlXv7LHxXhvHhUesazrUWG4Qz3Lga85UAFTsRPIxA+lMjOpJ2sgu/tZZ86NiDsfQg8qhY177xDszbvMUvW7d2NczDKwnT418U6VlOJ/sws+Iq12x0mLtv5iG+dHvUXaSt9x0dbGSPKia1H7PrM33ePhtGPVmAn5TU/Ev2c4tAWs5MQv/AKZho/kb8ATQ/Ya6bWJe24KsyEZWBBzKQwEHyDU3cpLDGKcZcGxxjQoU65jB9B4m+gqlt2DdcMRLtBAG+edU1A0G+uwmrfii+EHkCZ8gQVJ/zUDwbEpZKu8jXLDEaExO1ZXyb4u0G0avA9nQLZDCYYsIlV8SqCAFIkeHnVFiWti6cPcsoCTA8TwdPDzNb3DY9GUQdIoDiGEsuylkUtIgxqPSmyu+Dm0qsoye48+xnEruGVGsHu/FDISWEa7gmOXICp7vHbQZDirGQtDLew58LA8yh/DU0ZiuzL3mc5gQLgIJG6iQRp61Tdp7Q79gYCKoCjkFHKlqcorJsShN456mowQt3xOHvJd/snwOPVWqPGIbQOdGA/lYz/hBBrI9n+BtcXM/hQmV+8w5MPu+u9avCW7loQl+8AOWaQPZgaPBHGUeJX/cw2G7PYi+57u0+TMYLgqqrJgS2w9K1GA4bhcLGc/vN4CCif1a/wA0/F7/ACqt49isRdulBcvXbemYDbNzEqADVv2eweGtKDiTdUyQLaLAPSX1j0FW3d2X3AqOUYXlx0jyK5icRiLvdupIjwW7Y0HT/ZgVa3OFpYWcU8EQRatmWnzaIXltNHJ2gLDusDZFpTpm/VuVFYHhFuzN6+0kDMXbYTyWhnOlTWXuf2MEq9R4S2R/7P8AwC4OxiLqxbAwtnool38ydz7mhOLWcPhID2zcYj4mYkTBOsbbdKruNdsnuFkw38K2D4nPxNPSNeWwqju4a7mK3MwPxfxGaSInS0hDfOkSnUqeZ4G0tPtd3j8/1ZtOzPELV1M1pBbJZgyydcoXK6g8jMevpV+BpFYTsRiZuvbVbchc5ylpPsxnSdta29p6JKwFaO2bJeVRTBpwqFzrUFBls1KDQ6NUoqFNEopGo89cz1YNixt7D0pVHbbQelKtRlsE8N1N1dIzA+zKPzmgMRam0QdcjHbfr7URwi74gYIzJGvVDp9DT7i+O6o+0Mw+tR+KiJj4ajKBLegB0kiAZB6zqdT1rScLWHuf3B/lFZko33RvAhZCsTJJ5jl860vCn8beaqf8PhP4UnTPxDdQm4gN7S9dP9j/AOVVmHxDrrmHimTJkCNPCefUVZY063jMGAOXWTvValrM6zvtEbE7n5aVWofjwFR8uQ9MN3iKHALMQMwABEGSQRqIjrVL247MW3CXEaLyEFLjasGBlQzTLKdiDO8itTgFE5h8KjInr9o/Shrzh3Jb4FGXXYzp+vzpqiow3PkXGpJVPCeehgwIKwdVuId0YDxKf96gg86ouNcLJQjXLuDElfJhuR51r+2XDLlsHF4cZ3t+G/bk/wAVVEK4j7YAHqDzgVQcN4xZxAlG15qfiHtzpS8Sueh02oU19TN4TjGIs+FnIA2JGYRy8U1q+AdsbYB78jONm5EfkafdwytoVB9R+dBNwCwTJtj5mp63HyjCas0GcW7cWguW1Bn7tUOEwVzFP3l4ZLf3TIL8wPT8au7HD7VvVLaL5wPxNTWbrXGyWEN1+cbL5sx0X31qfVgpQgsY+pISFEtAHyAqbhmD/exNoykwXmFJ6afF6CicN2KNwg425n62bZITyDPozn5DyrX4XCJbVUtoqIo0VRAHtSalVLCMNbWpeTnqVuC7PWk+IByNNfh9k2/GjkwFof8Ad2/8A/SiwNztS+n41mbbeTnyqSk7tg3dpbloCAb+X6V5X207TtibotWz/DzEKORjd28hE+3nWj/aRx8In7ujAMRmuEfZXp6n9K8ywJJD3iND4EHruPPl8zTqNNW3M36WjhTly+P8m0/Z7wdb91rrD+HaIVJjxOdSx8woB9WHQVvuP8Ht4myyP4TAKuB4lI2I5+3OTQvY3hXcYVEbRozHyZtW/Ie1Xe+o1nb25+lXO8pWXoZdRWbq7k+ODI9lOx/7pce8799cIImMsKSCREnXTeelW5WGYedW1xYEDnAqma5JY9Sf0olJyuyRnKbbkPVqgvvXWeg8VcqxqRZWX0qYXKrbV3QVMLtQpxCy9NL0O12mG7V3JYu7R8I9B+FKosO/hX0H4VytiZjaI8FfNsBnMKrAgkRoRDfiKfxLjSC4O7Bu+Eg93r6a7V4pxDttisQ5GHsBOhZe9uest4QfaoP6Mx97xYnFOnkbjSP7lvalL/jhtnJL8kdNykpJf2PWnxrgiLCqI3u3AD8lmiuGcXuIQe6XLBHguA6kzMNGleLv2bw41u3rjnrCj/3FjXUwGCX4e+nqHA/BKTGVOLvFt/0GOm5KzPajiXYtmssCWJBDoTEQJGb10p3DEzMUUkNzBkFQ2pJB5zImvILV+P6nF4m0f7Td4PlM/Sr7hvafEWyO/UX7a/8AeWJDoOpScw9tPWorOd73+jx/4SUGo2R65iXyKLdvkI/lHMmqHF3gQAPgBEHXxtMnYe/tQ/CeJ28Tbm1cW6rbqTleRrGbmR0IB6xUzWfEMoYayyHQkCYg7QDG1XWquTtx9BVKCQbhceHXPvoA+nxDk49J+RrEdsP2bi85vYMi1dPiZJhHOpJUj4W+npW/tMLNuTGY/wCwK5gbgdVg6fZP5R1HSlNyg90eQ4ycXdHhN9eJ4U5blu75SuYGOjLM/OpcBxHiV45bVhnPlbYR6kmBXvhkDXSh8fiMlp3H2UZvcKSPqKPvKtmOTQtZU4R5bg+E5W/+pYnX/wAiyQNfutd01jkp962nDeN4QKtuyy21GyxlA+Wk+9eP49Ll+6VB1JknmRMD23NDY3hF+1JkkD106VJQ7RK8rM2ToXxJts+iA4KiGkco2+lSZtQOXXrXgvB+0t6yIDsnUE6DqR1EfWin/aBiDpnuH3A/DWk93mngzy0TXDPbMRdVFJZgoGpJMCsr2h7cW7aEWCGYD4joo/8A2/CvMLvEcRiSAFJ/mJb6frVlhOzDGHvsYHLkOmlX2VvMwo6aEcydyruh8U5ZicpMs5+2eQ9P+a1XY7goxF9Wj+DYiOjuNfpOY+woHh+CuYm73NgQusvGiJzb31A6+kmvTeD8PWzbWzaHhA18+pJ8zuedMcnYPUVditfL+yLBzqAPQDr/AKdTUtsRPX/f+4pZOv029J6UnaNT5RHWs7liy4/JzL3BOIYjKGPQQP5m2qlnSieK3fEE6GW/mPL2FClqdFbVY10o2Qrj1XYq5rRF25VbceWio3YdFFgt2nJfqsv36SYjSquXYtWvUzv9aBwwuXTltoznoB+J2FanhXY5jDYho/sLv7t+lNp0p1OEJqVYU/MxYV/Av8o/Cu1pE4XZAAC6AQNTy96Vb+7zOd3qB4rgcFeueHD2CqnnGRT+bfWj17H3Im9cJ5C3bEFieQ8/bzrd4jwSnj+HdcoBEcjBiPOpOEqimfi/tP8AEkjYnz9q5MIeK35yzVKq9tygwnY3C24z20ZzyYljMTBJBE0fb7PKVPd2rVuN9AWHsIHnz2q44lg9C6idCYjfSCR5x86ZwvEDwk8/CdIgjVfzFOdO8rS/IrtHtumV2N4LhoyvaB2hoVidtcpH4VRYvsbazwpNo7qykhT5gGQD5CtpjUHSeYgco1H51BaQNE7AkbToYiR/MKuULuxIzaVzz/EdkMTac3LZzN99fCx/nHw3P7303q04R2idiLGLVkf7LwRr1E6z5SZ6tWwOF6axynpqAVblQ+N4fbvL4kEyZU9ecHkdj+lU4SUbSyTepMr79l97pGohbinwHUbg/Bt6edPw1xlMESTpERJE5dRPtRNoNaWCMyDTXcfzD89j9a7YUIwI1t8hMlD0816dPSlXz9P95C3XVmWAuEHK3SeRI9f1pmKshlZW2YFdOjCDVWwcuzht51WJB6dBHnRODulwTMZTqY3jyjXnrVSpp8FbbZPNsd2fv4O+LhQuq7Oql1ZZkBlGqkVJxHtAl0ZXCSWUwoYaCdIYCf8ASvS7WPTeR7yP1qPF4Ozc/rLVtwddQs+s1acuDWtSnmcc9TzPjAwjWzkXU5NTEiDLab6ih+I8IsKn8Mh5ymQOXMTtNb672RwLGe4A9CR/8oHtTD2PwMa2S0CdbjEAf4tKl3wM7xT+v2MTgsfZsr4V8W0kaz0A60bb4Xi8ZGcGza3lhBI8lMFt9zArZ4Ph+HsjNasop5ECSTyhjr71YWMKRq3P8fKru0sgS1SXlXyAcF4QllO7tLA3Y82bqx5mPw5bVcW1gaaEiuswGg9P+K4dNdh0/Ek0qU9xjbbd2P5a/OguI48WwObH4R+LHoBXeIY1UEnXov3jy9BWbvXi5LMZJ+nQDypsIWy+RlKnud3wOXXU6/metddopmaKBxeJgb0TZrscxV8CqwYgAZjpOgptlLuJud3YUu3lsPMnYCvRuzvYq3Zyvei7dG33E9BzPmaulRnWfh46g1tRCis89DC8O4RiMQf4dtiD9o6KP7x/KtpwrsIiwb7lz91dF+e5+lbELXYro0tFThzk5dXXVJ8YRDhsIltQttQqjkBFTRXaVbEkjE3fJC1KnFDXKuxCpxWDkDaN48+o8/LaqnuMhO4B2MkmZ0MRMgiasMJjwRMzG8zpHPXWKZjoZZ3BPM5Rp0P5a1yGlJbkb4ycXtYRg8RnXK3xj4vI9ZO4O49aAZGDkD165SBKx5aT7moreYzCvPJ2KyJ5A8xRLYdmIkIo28Usdd+g9opbqRtl5LSs30JXvF1B1nQ6CdfKhReEmJPKMrZh0ERprRf7u2k3jA5CFH0GlOWwu+Zj5lj+VDKtGRSwS2iSq5gCYEg8jHlQPEEmdNQQy7chBidjt86LyjlJ95+hqK8GMRB5jkf09qKVaElYqEWmDripjMs6kBlOsctefP5Vw2gTKnU6x8J9Sh/L5VG1wKWzAq7KREbtEAhvTlT72HAEgCY+KD4Tz5bUG2+UMdh5JnxqP5tj+R+VPNhdYaA2hH5zyoW3ccZQrTA1WCAw0ggEep060Q1wwTkBM6ahcwBg6jaPOpt6EyiJuFLGmkGd99t5nTQU/E4EXCCQJGm8acx8NOzc/EB/NofmI+tMXEqSVlvD1Vo+c70FpIu7F/R0qFMQCTOYzPyriYdU0XnoQNdvw18qleWMKAV5tJIH+tFYfDhBpqetVfOWU5MHsYODmPxfM+VEKR8+tOL78vXahcVi0QS5AHn+S0vxSeCkmyS4wnr6VVY7iwXwiGcchsp/tHmfIVW4/izPITwr/mPr09Kry1MhHbl8muFD3E1y6WYsxkmms8UO9yKFBe44S0pZjyH4noPM1bbNNklf0H4vHAbGiezvZq7jGDvNuwD8XN+oX9flWh7P9hApFzFkO0yLY+EfzH7Xpt61traACAAANAByrbQ0TfiqcdDn6jXJeGn8gfCuEWcMmSygQc43bzJ3NHCu0q6aSWEcttt3YqVKlVlCpUqVQgqVKlUIYFsQ7+EZjPIE6+QAolL7qY7mSInNmJEmBvtJ0oPCX8jTE+XuDv7CirfE8rEhdCAAC0xGYiSd4Jn2rRPR0W/IK7xUt5h9zjLbFAP8XLca7U5eLO2gQE9BPrtXBxbQjL96OepM+Udfah3x8vnC65WXUz8U67cp26AUC0FD+WTt5+4mfipGhQT7/rTrfGH2CA6ExrsNTzqFeIaAFZgRvz8MRpoPDMeZp39J7+HcR8XKGGumo8R08hUegofy0Tt5+4lXjDmTkBHvpz3npTf6ab7i/XSuXOLST4eXXTZx010f6CmYjiZYMMsAzz6x5coqLQ0PWmvknbT9xK/FmEZra6iRM6jrTExzEeG3uY8OYSf7p10BptvihAAKzGXnvly7iNfh+ppuD4iUnTMS0yTz6/j86vuNFcQXyydvP3CbHs2hEjpqffWa6eIuBlIEDkQNPpTv6T8OXL9jLII+6V6bazFOt8Wgg5Np0zaaknaPODVrSUl+j7keon7iM4u60qVLaTAHIxroNtRTLeJywSmbpmZiNN4BNcTGeJmjdAm40jKJEgj7PTnUzcS28GgEfFp9mOW3h286ktFSf6F8l94qe4kHGm+4v1pt3i77FQPnSHFd/DqYHxbRJ6aDXSkvFY1y8wfi6GddNaDuFD+WvkpV5r9RDe4m5ECFPUan61XNhs7SSzk+5/4qxtcQhy5EkqF36BRO3OPrUi8UP3fs5fi8ojbbU0fc6PsXyFHV1Y8SKr9w0zQ2Wd40+dR/ug6mrbDcQyKq5QYMzOpkz0/2QKlTi5H2ebcx9oz92KrudL2fcLvtb3mdv8LDfbYekVf8KxowyxasIsjVtcz8tWJk108T+EBfhCjfcLB6eVR4jH51ykaDXVpMjOZ21+MfKihpaUXdQQM9VVmrSncsl7SXDMW1Man4tNY19yK6/aO6N7YB8w1VGFxWRWGUHNodSNII/Eg+1PfHkvnAgwRv96TM/wB4/Km9lG/lE731LT/qO7r/AA103+LT1rh7TXBui/XntQ39KgAZQZkkjlq2Y6/Sh72PzJkjfLrm+6ANo/s/WqVJe0vc+pYf9Tv9xPr+tL/qh/uJ9aDXixEeHYyNeUQNxyrl3ixI8Khd4g7SwbpPKKvs4+37k3vqG/8AVD/cX611u0twGCig+/60F/Sv9mNZEHbw5dDEgjrQeJu52LREkk6zv7Vapx9pW99S4/6nf7i/X9aVUVKj7Kn0K3y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4" name="Picture 10" descr="http://www.riversideonline.com/source/images/image_popup/pr7_c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279913" cy="28289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28956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Amniocentesis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9718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Chorionic </a:t>
            </a:r>
            <a:r>
              <a:rPr lang="en-US" b="1" dirty="0" err="1" smtClean="0"/>
              <a:t>Villi</a:t>
            </a:r>
            <a:r>
              <a:rPr lang="en-US" b="1" dirty="0" smtClean="0"/>
              <a:t> Sampling</a:t>
            </a:r>
            <a:endParaRPr lang="en-US" b="1" dirty="0"/>
          </a:p>
        </p:txBody>
      </p:sp>
      <p:pic>
        <p:nvPicPr>
          <p:cNvPr id="41996" name="Picture 12" descr="https://www.stjohnprovidence.org/StaywellTesting/img.aspx?161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3295650" cy="310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NOT be “seen” on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the inheritance of a faulty GENE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GENE:   a section of DNA that codes for a particular protein; PROTEINS DETERMINE TRAITS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442</Words>
  <Application>Microsoft Office PowerPoint</Application>
  <PresentationFormat>On-screen Show (4:3)</PresentationFormat>
  <Paragraphs>168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Human Genetics</vt:lpstr>
      <vt:lpstr>Studying Human Genetics</vt:lpstr>
      <vt:lpstr>Pedigrees</vt:lpstr>
      <vt:lpstr>Pedigrees</vt:lpstr>
      <vt:lpstr>Pedigrees</vt:lpstr>
      <vt:lpstr>What is a trait?</vt:lpstr>
      <vt:lpstr>Karyotypes</vt:lpstr>
      <vt:lpstr>Karyotypes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Chromosomal disorders</vt:lpstr>
      <vt:lpstr>Chromosomal Disorders</vt:lpstr>
      <vt:lpstr>Chromosomal Disorders</vt:lpstr>
      <vt:lpstr>Chromosomal Disorders</vt:lpstr>
      <vt:lpstr>Gene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Animated_DNA_Twirl</dc:title>
  <dc:creator>Mudd, Sharon L.</dc:creator>
  <dc:description>2010 animated medical dna template from PresentationPro.com</dc:description>
  <cp:lastModifiedBy>shari.mudd</cp:lastModifiedBy>
  <cp:revision>23</cp:revision>
  <dcterms:modified xsi:type="dcterms:W3CDTF">2014-11-13T12:20:35Z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