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61" r:id="rId5"/>
    <p:sldId id="267" r:id="rId6"/>
    <p:sldId id="271" r:id="rId7"/>
    <p:sldId id="272" r:id="rId8"/>
    <p:sldId id="275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Synthesis = to make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 smtClean="0"/>
            <a:t>Transport = to move</a:t>
          </a:r>
          <a:endParaRPr lang="en-US" dirty="0"/>
        </a:p>
      </dgm:t>
      <dgm:extLst>
        <a:ext uri="{E40237B7-FDA0-4F09-8148-C483321AD2D9}">
          <dgm14:cNvPr xmlns=""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smtClean="0"/>
            <a:t>Nutrition = food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dirty="0" smtClean="0"/>
            <a:t>Respiration = to make energy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4C41BE15-3799-4642-92AF-58F1C6904769}" type="presOf" srcId="{056BF56F-CC43-4DDD-9D89-CA94DE101ECC}" destId="{4F7EBD7D-DFCF-42D9-919C-E6E65091B79C}" srcOrd="0" destOrd="0" presId="urn:microsoft.com/office/officeart/2005/8/layout/default#1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98E9781F-6C85-4C8B-A8C8-ACC68D56FD26}" type="presOf" srcId="{0EFAF7DB-220E-474B-A306-B18848A2E64E}" destId="{EAA4FAF7-2B1B-440D-AB04-52061A8327A8}" srcOrd="0" destOrd="0" presId="urn:microsoft.com/office/officeart/2005/8/layout/default#1"/>
    <dgm:cxn modelId="{C2739289-C7F5-4C2B-8002-E64A84A3CCF1}" type="presOf" srcId="{9CA7C66F-6CF9-4093-95BD-C861D9811AA0}" destId="{C593AB34-4B84-4F47-A09D-1663F9F71AFC}" srcOrd="0" destOrd="0" presId="urn:microsoft.com/office/officeart/2005/8/layout/default#1"/>
    <dgm:cxn modelId="{4B3A68AC-F7E0-44C7-B1C8-7CD80B465A26}" type="presOf" srcId="{8AEC6483-23EF-4414-8E2A-6A005181899E}" destId="{917D3CD9-BA5B-404E-931F-223BF970C99B}" srcOrd="0" destOrd="0" presId="urn:microsoft.com/office/officeart/2005/8/layout/default#1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7095E1F8-4EDE-4430-B07D-B7175589A733}" type="presOf" srcId="{B842BC11-90CF-49FF-8D61-E8A8AAFE1BB6}" destId="{068CCA7D-1404-4068-AB93-6968EFC37502}" srcOrd="0" destOrd="0" presId="urn:microsoft.com/office/officeart/2005/8/layout/default#1"/>
    <dgm:cxn modelId="{BC5FF21A-43E7-485A-B596-C5AADF327B05}" type="presParOf" srcId="{068CCA7D-1404-4068-AB93-6968EFC37502}" destId="{EAA4FAF7-2B1B-440D-AB04-52061A8327A8}" srcOrd="0" destOrd="0" presId="urn:microsoft.com/office/officeart/2005/8/layout/default#1"/>
    <dgm:cxn modelId="{7DBDEB3C-0922-4C11-B032-8800766EAAC7}" type="presParOf" srcId="{068CCA7D-1404-4068-AB93-6968EFC37502}" destId="{D86C629E-FD24-4979-AD6C-FF765663342C}" srcOrd="1" destOrd="0" presId="urn:microsoft.com/office/officeart/2005/8/layout/default#1"/>
    <dgm:cxn modelId="{613FE1F9-EF48-4B26-8AF0-FACA67BF29EB}" type="presParOf" srcId="{068CCA7D-1404-4068-AB93-6968EFC37502}" destId="{C593AB34-4B84-4F47-A09D-1663F9F71AFC}" srcOrd="2" destOrd="0" presId="urn:microsoft.com/office/officeart/2005/8/layout/default#1"/>
    <dgm:cxn modelId="{40AAE183-EE4F-4AB0-9437-11D5128906F3}" type="presParOf" srcId="{068CCA7D-1404-4068-AB93-6968EFC37502}" destId="{5AD6466A-5AEB-4BDD-BDCC-43ADA92E714A}" srcOrd="3" destOrd="0" presId="urn:microsoft.com/office/officeart/2005/8/layout/default#1"/>
    <dgm:cxn modelId="{0859D5FC-F1F1-41ED-AFE7-9ED996860B28}" type="presParOf" srcId="{068CCA7D-1404-4068-AB93-6968EFC37502}" destId="{917D3CD9-BA5B-404E-931F-223BF970C99B}" srcOrd="4" destOrd="0" presId="urn:microsoft.com/office/officeart/2005/8/layout/default#1"/>
    <dgm:cxn modelId="{235E33CA-9331-4C4F-9FB8-E86BD246400B}" type="presParOf" srcId="{068CCA7D-1404-4068-AB93-6968EFC37502}" destId="{D803BB6F-28BD-4A03-B872-7769C680243B}" srcOrd="5" destOrd="0" presId="urn:microsoft.com/office/officeart/2005/8/layout/default#1"/>
    <dgm:cxn modelId="{B063FF6D-1F2D-472D-8B4C-B6A378A09833}" type="presParOf" srcId="{068CCA7D-1404-4068-AB93-6968EFC37502}" destId="{4F7EBD7D-DFCF-42D9-919C-E6E65091B79C}" srcOrd="6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Reproduction = to make more individuals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smtClean="0"/>
            <a:t>Growth (and Development) = to get bigger and change</a:t>
          </a:r>
          <a:endParaRPr lang="en-US" dirty="0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917D3CD9-BA5B-404E-931F-223BF970C99B}" type="pres">
      <dgm:prSet presAssocID="{8AEC6483-23EF-4414-8E2A-6A00518189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405B9-79B8-494E-A105-801AB128A327}" srcId="{B842BC11-90CF-49FF-8D61-E8A8AAFE1BB6}" destId="{8AEC6483-23EF-4414-8E2A-6A005181899E}" srcOrd="1" destOrd="0" parTransId="{526DBE94-00A7-461E-AF61-51DFFA468BD0}" sibTransId="{C81D2561-AE20-4589-919A-5479573342B0}"/>
    <dgm:cxn modelId="{2DFC7A28-1360-44D3-9D6C-6005E3FD0CE8}" type="presOf" srcId="{8AEC6483-23EF-4414-8E2A-6A005181899E}" destId="{917D3CD9-BA5B-404E-931F-223BF970C99B}" srcOrd="0" destOrd="0" presId="urn:microsoft.com/office/officeart/2005/8/layout/default#1"/>
    <dgm:cxn modelId="{F35AA7FF-8E69-45A1-9EE7-646F77EC7995}" type="presOf" srcId="{B842BC11-90CF-49FF-8D61-E8A8AAFE1BB6}" destId="{068CCA7D-1404-4068-AB93-6968EFC37502}" srcOrd="0" destOrd="0" presId="urn:microsoft.com/office/officeart/2005/8/layout/default#1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D71C1375-E2B9-4570-844F-CEF028B40B6F}" type="presOf" srcId="{0EFAF7DB-220E-474B-A306-B18848A2E64E}" destId="{EAA4FAF7-2B1B-440D-AB04-52061A8327A8}" srcOrd="0" destOrd="0" presId="urn:microsoft.com/office/officeart/2005/8/layout/default#1"/>
    <dgm:cxn modelId="{9EADF5E7-024F-4A65-99AE-76A64E15DE29}" type="presParOf" srcId="{068CCA7D-1404-4068-AB93-6968EFC37502}" destId="{EAA4FAF7-2B1B-440D-AB04-52061A8327A8}" srcOrd="0" destOrd="0" presId="urn:microsoft.com/office/officeart/2005/8/layout/default#1"/>
    <dgm:cxn modelId="{784F3D68-226E-4F91-96EF-5FDAE6EBAD9E}" type="presParOf" srcId="{068CCA7D-1404-4068-AB93-6968EFC37502}" destId="{D86C629E-FD24-4979-AD6C-FF765663342C}" srcOrd="1" destOrd="0" presId="urn:microsoft.com/office/officeart/2005/8/layout/default#1"/>
    <dgm:cxn modelId="{F34B9494-36CC-4D58-A0AE-E9447EE55A42}" type="presParOf" srcId="{068CCA7D-1404-4068-AB93-6968EFC37502}" destId="{917D3CD9-BA5B-404E-931F-223BF970C99B}" srcOrd="2" destOrd="0" presId="urn:microsoft.com/office/officeart/2005/8/layout/default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Regulation = to adjust to changes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smtClean="0"/>
            <a:t>Excretion = to get rid of</a:t>
          </a:r>
          <a:endParaRPr lang="en-US" dirty="0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917D3CD9-BA5B-404E-931F-223BF970C99B}" type="pres">
      <dgm:prSet presAssocID="{8AEC6483-23EF-4414-8E2A-6A00518189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6196E-EC63-48B9-91CF-7B19604BD2FA}" type="presOf" srcId="{B842BC11-90CF-49FF-8D61-E8A8AAFE1BB6}" destId="{068CCA7D-1404-4068-AB93-6968EFC37502}" srcOrd="0" destOrd="0" presId="urn:microsoft.com/office/officeart/2005/8/layout/default#1"/>
    <dgm:cxn modelId="{976405B9-79B8-494E-A105-801AB128A327}" srcId="{B842BC11-90CF-49FF-8D61-E8A8AAFE1BB6}" destId="{8AEC6483-23EF-4414-8E2A-6A005181899E}" srcOrd="1" destOrd="0" parTransId="{526DBE94-00A7-461E-AF61-51DFFA468BD0}" sibTransId="{C81D2561-AE20-4589-919A-5479573342B0}"/>
    <dgm:cxn modelId="{AB0CE140-2319-461A-A5CF-0500F3C88372}" type="presOf" srcId="{8AEC6483-23EF-4414-8E2A-6A005181899E}" destId="{917D3CD9-BA5B-404E-931F-223BF970C99B}" srcOrd="0" destOrd="0" presId="urn:microsoft.com/office/officeart/2005/8/layout/default#1"/>
    <dgm:cxn modelId="{69674CB5-E797-4CA9-9268-3F73C23B3B9E}" type="presOf" srcId="{0EFAF7DB-220E-474B-A306-B18848A2E64E}" destId="{EAA4FAF7-2B1B-440D-AB04-52061A8327A8}" srcOrd="0" destOrd="0" presId="urn:microsoft.com/office/officeart/2005/8/layout/default#1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EF6DCB00-E244-4535-A2F8-76A5A3776332}" type="presParOf" srcId="{068CCA7D-1404-4068-AB93-6968EFC37502}" destId="{EAA4FAF7-2B1B-440D-AB04-52061A8327A8}" srcOrd="0" destOrd="0" presId="urn:microsoft.com/office/officeart/2005/8/layout/default#1"/>
    <dgm:cxn modelId="{28D34785-C84F-4CA1-AD8D-75912A556E1B}" type="presParOf" srcId="{068CCA7D-1404-4068-AB93-6968EFC37502}" destId="{D86C629E-FD24-4979-AD6C-FF765663342C}" srcOrd="1" destOrd="0" presId="urn:microsoft.com/office/officeart/2005/8/layout/default#1"/>
    <dgm:cxn modelId="{46D8C268-9B0C-4D93-A058-7D15D2D6ACAC}" type="presParOf" srcId="{068CCA7D-1404-4068-AB93-6968EFC37502}" destId="{917D3CD9-BA5B-404E-931F-223BF970C99B}" srcOrd="2" destOrd="0" presId="urn:microsoft.com/office/officeart/2005/8/layout/default#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1/15/2014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cebiology.edublogs.org/files/2010/05/asexual-reproduction-hydra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STERNGRR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Characteristics of all Living Things</a:t>
            </a:r>
            <a:endParaRPr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Organization (made of CELLS)</a:t>
            </a:r>
            <a:endParaRPr sz="3200" dirty="0"/>
          </a:p>
        </p:txBody>
      </p:sp>
      <p:sp>
        <p:nvSpPr>
          <p:cNvPr id="4" name="Isosceles Triangle 3"/>
          <p:cNvSpPr/>
          <p:nvPr/>
        </p:nvSpPr>
        <p:spPr>
          <a:xfrm>
            <a:off x="1280160" y="2362200"/>
            <a:ext cx="4099560" cy="35966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5440680"/>
            <a:ext cx="35052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59280" y="4968240"/>
            <a:ext cx="300228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03120" y="4465320"/>
            <a:ext cx="2407920" cy="152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8400" y="3916680"/>
            <a:ext cx="178308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27960" y="3429000"/>
            <a:ext cx="123444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87040" y="2926080"/>
            <a:ext cx="670560" cy="152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8360" y="5562600"/>
            <a:ext cx="25908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Atoms / Elements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25040" y="5029200"/>
            <a:ext cx="22860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75560" y="4572000"/>
            <a:ext cx="16306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97480" y="4008120"/>
            <a:ext cx="13868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65120" y="3489960"/>
            <a:ext cx="10058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80360" y="3017520"/>
            <a:ext cx="94488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Systems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80360" y="2575560"/>
            <a:ext cx="944880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Organism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5029200" y="4693920"/>
            <a:ext cx="13411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77000" y="4206240"/>
            <a:ext cx="181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STERNGRR (life processes) starts here!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Characteristics of all Living Things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Energy Use / Metabolism</a:t>
            </a:r>
          </a:p>
          <a:p>
            <a:r>
              <a:rPr lang="en-US" dirty="0" smtClean="0"/>
              <a:t>Synthesis </a:t>
            </a:r>
          </a:p>
          <a:p>
            <a:r>
              <a:rPr lang="en-US" dirty="0" smtClean="0"/>
              <a:t>Transport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Respiration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495603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Plants use light energy of the sun to SYNTHESIZE (make) food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The blood is the body’s TRANSPORT system for moving oxygen, nutrients and wastes from one place to another.</a:t>
            </a:r>
            <a:endParaRPr lang="en-US" sz="2000" dirty="0"/>
          </a:p>
        </p:txBody>
      </p:sp>
      <p:pic>
        <p:nvPicPr>
          <p:cNvPr id="9224" name="Picture 8" descr="http://www.giglig.com/wp-content/uploads/2011/07/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" y="1033013"/>
            <a:ext cx="4846320" cy="3303402"/>
          </a:xfrm>
          <a:prstGeom prst="rect">
            <a:avLst/>
          </a:prstGeom>
          <a:noFill/>
        </p:spPr>
      </p:pic>
      <p:pic>
        <p:nvPicPr>
          <p:cNvPr id="9226" name="Picture 10" descr="Illustration of an artery containing blood cells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/>
          <a:srcRect t="8333" b="8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NUTRITION (food) is needed by living organisms so it can be broken down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RESPIRATION is the process used by a living organism to break down food and produce energy</a:t>
            </a:r>
            <a:endParaRPr lang="en-US" sz="2000" dirty="0"/>
          </a:p>
        </p:txBody>
      </p:sp>
      <p:pic>
        <p:nvPicPr>
          <p:cNvPr id="31746" name="Picture 2" descr="The Federation is looking for Corporate and Foundation support for its &quot;Fresh Food for Virginians&quot; program. Learn more &gt;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/>
          <a:srcRect t="16667" b="16667"/>
          <a:stretch>
            <a:fillRect/>
          </a:stretch>
        </p:blipFill>
        <p:spPr bwMode="auto">
          <a:xfrm>
            <a:off x="879475" y="1020763"/>
            <a:ext cx="4800600" cy="3200400"/>
          </a:xfrm>
          <a:prstGeom prst="rect">
            <a:avLst/>
          </a:prstGeom>
          <a:noFill/>
        </p:spPr>
      </p:pic>
      <p:pic>
        <p:nvPicPr>
          <p:cNvPr id="31750" name="Picture 6" descr="Energy from the food you eat is converted into ATP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264" y="1053465"/>
            <a:ext cx="2345055" cy="3306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Characteristics of all Living Things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Reproduction</a:t>
            </a:r>
          </a:p>
          <a:p>
            <a:pPr>
              <a:buNone/>
            </a:pPr>
            <a:r>
              <a:rPr lang="en-US" sz="3200" dirty="0" smtClean="0"/>
              <a:t>Growth and Development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495603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REPRODUCTION occurs when more individuals are produced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GROWTH is getter larger and development is changing</a:t>
            </a:r>
            <a:endParaRPr lang="en-US" sz="2000" dirty="0"/>
          </a:p>
        </p:txBody>
      </p:sp>
      <p:pic>
        <p:nvPicPr>
          <p:cNvPr id="32770" name="Picture 2" descr="asexual reproduction - hydra">
            <a:hlinkClick r:id="rId2"/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/>
          <a:srcRect t="5621" b="5621"/>
          <a:stretch>
            <a:fillRect/>
          </a:stretch>
        </p:blipFill>
        <p:spPr bwMode="auto">
          <a:xfrm>
            <a:off x="879475" y="1020763"/>
            <a:ext cx="4800600" cy="3200400"/>
          </a:xfrm>
          <a:prstGeom prst="rect">
            <a:avLst/>
          </a:prstGeom>
          <a:noFill/>
        </p:spPr>
      </p:pic>
      <p:pic>
        <p:nvPicPr>
          <p:cNvPr id="32772" name="Picture 4" descr="Growth chart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/>
          <a:srcRect l="8225" r="82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Characteristics of all Living Things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Respond to stimuli</a:t>
            </a:r>
          </a:p>
          <a:p>
            <a:r>
              <a:rPr lang="en-US" sz="2800" dirty="0" smtClean="0"/>
              <a:t>Regulation</a:t>
            </a:r>
          </a:p>
          <a:p>
            <a:pPr>
              <a:buNone/>
            </a:pPr>
            <a:r>
              <a:rPr lang="en-US" sz="3200" dirty="0" smtClean="0"/>
              <a:t>Adjust to environment</a:t>
            </a:r>
          </a:p>
          <a:p>
            <a:r>
              <a:rPr lang="en-US" dirty="0" smtClean="0"/>
              <a:t>Regulation  (</a:t>
            </a:r>
            <a:r>
              <a:rPr lang="en-US" dirty="0" err="1" smtClean="0"/>
              <a:t>ie</a:t>
            </a:r>
            <a:r>
              <a:rPr lang="en-US" dirty="0" smtClean="0"/>
              <a:t>. Excretion)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495603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REGULATION includes responding to stimuli and making adjustments to help maintain homeostasis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EXCRETION helps an organism to maintain homeostasis by getting rid of waste materials</a:t>
            </a:r>
            <a:endParaRPr lang="en-US" sz="20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050" name="Picture 2" descr="http://trialx.com/g/Pupil_Dilation-2.jpg"/>
          <p:cNvPicPr>
            <a:picLocks noChangeAspect="1" noChangeArrowheads="1"/>
          </p:cNvPicPr>
          <p:nvPr/>
        </p:nvPicPr>
        <p:blipFill>
          <a:blip r:embed="rId2"/>
          <a:srcRect l="50765" t="7154" b="15047"/>
          <a:stretch>
            <a:fillRect/>
          </a:stretch>
        </p:blipFill>
        <p:spPr bwMode="auto">
          <a:xfrm>
            <a:off x="1859280" y="1097280"/>
            <a:ext cx="2651760" cy="3072629"/>
          </a:xfrm>
          <a:prstGeom prst="rect">
            <a:avLst/>
          </a:prstGeom>
          <a:noFill/>
        </p:spPr>
      </p:pic>
      <p:pic>
        <p:nvPicPr>
          <p:cNvPr id="2052" name="Picture 4" descr="Do you have problems with excessive sweating?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/>
          <a:srcRect t="8613" b="86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Nature Illustration 16x9</vt:lpstr>
      <vt:lpstr>Characteristics of Life</vt:lpstr>
      <vt:lpstr>6 Characteristics of all Living Things</vt:lpstr>
      <vt:lpstr>6 Characteristics of all Living Things </vt:lpstr>
      <vt:lpstr>Slide 4</vt:lpstr>
      <vt:lpstr>Slide 5</vt:lpstr>
      <vt:lpstr>6 Characteristics of all Living Things </vt:lpstr>
      <vt:lpstr>Slide 7</vt:lpstr>
      <vt:lpstr>6 Characteristics of all Living Things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2014-01-15T17:59:34Z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