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9" r:id="rId5"/>
    <p:sldId id="260" r:id="rId6"/>
    <p:sldId id="262" r:id="rId7"/>
    <p:sldId id="264" r:id="rId8"/>
    <p:sldId id="265" r:id="rId9"/>
    <p:sldId id="266"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8" autoAdjust="0"/>
    <p:restoredTop sz="94660"/>
  </p:normalViewPr>
  <p:slideViewPr>
    <p:cSldViewPr>
      <p:cViewPr varScale="1">
        <p:scale>
          <a:sx n="68" d="100"/>
          <a:sy n="68" d="100"/>
        </p:scale>
        <p:origin x="-42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B8A81A7-8017-4326-9ACF-591ACD7F4443}" type="datetimeFigureOut">
              <a:rPr lang="en-US" smtClean="0"/>
              <a:pPr/>
              <a:t>5/8/2015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F323BE8-2FA7-4FE1-9574-49E4CE9495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8A81A7-8017-4326-9ACF-591ACD7F4443}" type="datetimeFigureOut">
              <a:rPr lang="en-US" smtClean="0"/>
              <a:pPr/>
              <a:t>5/8/2015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323BE8-2FA7-4FE1-9574-49E4CE9495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8A81A7-8017-4326-9ACF-591ACD7F4443}" type="datetimeFigureOut">
              <a:rPr lang="en-US" smtClean="0"/>
              <a:pPr/>
              <a:t>5/8/2015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323BE8-2FA7-4FE1-9574-49E4CE9495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8A81A7-8017-4326-9ACF-591ACD7F4443}" type="datetimeFigureOut">
              <a:rPr lang="en-US" smtClean="0"/>
              <a:pPr/>
              <a:t>5/8/2015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323BE8-2FA7-4FE1-9574-49E4CE94958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B8A81A7-8017-4326-9ACF-591ACD7F4443}" type="datetimeFigureOut">
              <a:rPr lang="en-US" smtClean="0"/>
              <a:pPr/>
              <a:t>5/8/2015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323BE8-2FA7-4FE1-9574-49E4CE94958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8A81A7-8017-4326-9ACF-591ACD7F4443}" type="datetimeFigureOut">
              <a:rPr lang="en-US" smtClean="0"/>
              <a:pPr/>
              <a:t>5/8/2015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323BE8-2FA7-4FE1-9574-49E4CE94958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B8A81A7-8017-4326-9ACF-591ACD7F4443}" type="datetimeFigureOut">
              <a:rPr lang="en-US" smtClean="0"/>
              <a:pPr/>
              <a:t>5/8/2015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F323BE8-2FA7-4FE1-9574-49E4CE94958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B8A81A7-8017-4326-9ACF-591ACD7F4443}" type="datetimeFigureOut">
              <a:rPr lang="en-US" smtClean="0"/>
              <a:pPr/>
              <a:t>5/8/2015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F323BE8-2FA7-4FE1-9574-49E4CE94958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B8A81A7-8017-4326-9ACF-591ACD7F4443}" type="datetimeFigureOut">
              <a:rPr lang="en-US" smtClean="0"/>
              <a:pPr/>
              <a:t>5/8/2015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F323BE8-2FA7-4FE1-9574-49E4CE9495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B8A81A7-8017-4326-9ACF-591ACD7F4443}" type="datetimeFigureOut">
              <a:rPr lang="en-US" smtClean="0"/>
              <a:pPr/>
              <a:t>5/8/2015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323BE8-2FA7-4FE1-9574-49E4CE94958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B8A81A7-8017-4326-9ACF-591ACD7F4443}" type="datetimeFigureOut">
              <a:rPr lang="en-US" smtClean="0"/>
              <a:pPr/>
              <a:t>5/8/2015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F323BE8-2FA7-4FE1-9574-49E4CE94958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B8A81A7-8017-4326-9ACF-591ACD7F4443}" type="datetimeFigureOut">
              <a:rPr lang="en-US" smtClean="0"/>
              <a:pPr/>
              <a:t>5/8/2015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F323BE8-2FA7-4FE1-9574-49E4CE9495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ctrTitle"/>
          </p:nvPr>
        </p:nvSpPr>
        <p:spPr/>
        <p:txBody>
          <a:bodyPr>
            <a:normAutofit fontScale="90000"/>
          </a:bodyPr>
          <a:lstStyle/>
          <a:p>
            <a:pPr eaLnBrk="1" hangingPunct="1">
              <a:defRPr/>
            </a:pPr>
            <a:r>
              <a:rPr lang="en-US" sz="5400" dirty="0" smtClean="0">
                <a:solidFill>
                  <a:srgbClr val="C00000"/>
                </a:solidFill>
                <a:effectLst>
                  <a:outerShdw blurRad="38100" dist="38100" dir="2700000" algn="tl">
                    <a:srgbClr val="000000">
                      <a:alpha val="43137"/>
                    </a:srgbClr>
                  </a:outerShdw>
                </a:effectLst>
                <a:latin typeface="AR CHRISTY" pitchFamily="2" charset="0"/>
              </a:rPr>
              <a:t>Interactive</a:t>
            </a:r>
            <a:br>
              <a:rPr lang="en-US" sz="5400" dirty="0" smtClean="0">
                <a:solidFill>
                  <a:srgbClr val="C00000"/>
                </a:solidFill>
                <a:effectLst>
                  <a:outerShdw blurRad="38100" dist="38100" dir="2700000" algn="tl">
                    <a:srgbClr val="000000">
                      <a:alpha val="43137"/>
                    </a:srgbClr>
                  </a:outerShdw>
                </a:effectLst>
                <a:latin typeface="AR CHRISTY" pitchFamily="2" charset="0"/>
              </a:rPr>
            </a:br>
            <a:r>
              <a:rPr lang="en-US" sz="5400" dirty="0" smtClean="0">
                <a:solidFill>
                  <a:srgbClr val="C00000"/>
                </a:solidFill>
                <a:effectLst>
                  <a:outerShdw blurRad="38100" dist="38100" dir="2700000" algn="tl">
                    <a:srgbClr val="000000">
                      <a:alpha val="43137"/>
                    </a:srgbClr>
                  </a:outerShdw>
                </a:effectLst>
                <a:latin typeface="AR CHRISTY" pitchFamily="2" charset="0"/>
              </a:rPr>
              <a:t>Science</a:t>
            </a:r>
            <a:br>
              <a:rPr lang="en-US" sz="5400" dirty="0" smtClean="0">
                <a:solidFill>
                  <a:srgbClr val="C00000"/>
                </a:solidFill>
                <a:effectLst>
                  <a:outerShdw blurRad="38100" dist="38100" dir="2700000" algn="tl">
                    <a:srgbClr val="000000">
                      <a:alpha val="43137"/>
                    </a:srgbClr>
                  </a:outerShdw>
                </a:effectLst>
                <a:latin typeface="AR CHRISTY" pitchFamily="2" charset="0"/>
              </a:rPr>
            </a:br>
            <a:r>
              <a:rPr lang="en-US" sz="5400" dirty="0" smtClean="0">
                <a:solidFill>
                  <a:srgbClr val="C00000"/>
                </a:solidFill>
                <a:effectLst>
                  <a:outerShdw blurRad="38100" dist="38100" dir="2700000" algn="tl">
                    <a:srgbClr val="000000">
                      <a:alpha val="43137"/>
                    </a:srgbClr>
                  </a:outerShdw>
                </a:effectLst>
                <a:latin typeface="AR CHRISTY" pitchFamily="2" charset="0"/>
              </a:rPr>
              <a:t>Notebook</a:t>
            </a:r>
            <a:endParaRPr lang="en-US" sz="5400" dirty="0">
              <a:solidFill>
                <a:srgbClr val="C00000"/>
              </a:solidFill>
              <a:effectLst>
                <a:outerShdw blurRad="38100" dist="38100" dir="2700000" algn="tl">
                  <a:srgbClr val="000000">
                    <a:alpha val="43137"/>
                  </a:srgbClr>
                </a:outerShdw>
              </a:effectLst>
              <a:latin typeface="AR CHRISTY" pitchFamily="2" charset="0"/>
            </a:endParaRPr>
          </a:p>
        </p:txBody>
      </p:sp>
      <p:pic>
        <p:nvPicPr>
          <p:cNvPr id="14338" name="Picture 2" descr="http://www.google.com/url?source=imgres&amp;ct=img&amp;q=http://1.bp.blogspot.com/_G3t3PxRWKPo/S8pFr22hDVI/AAAAAAAAARU/KhBptsHawSY/s1600/33045-Clipart-Illustration-Of-A-School-Girl-Conducting-A-Science-Experiment-In-A-Lab.jpg&amp;sa=X&amp;ei=mM08UJy0Domi6gGA34D4BA&amp;ved=0CAQQ8wc4BQ&amp;usg=AFQjCNFeyVT4qOQgmuJZGP-lrnneKFMqhQ"/>
          <p:cNvPicPr>
            <a:picLocks noChangeAspect="1" noChangeArrowheads="1"/>
          </p:cNvPicPr>
          <p:nvPr/>
        </p:nvPicPr>
        <p:blipFill>
          <a:blip r:embed="rId2" cstate="print"/>
          <a:srcRect/>
          <a:stretch>
            <a:fillRect/>
          </a:stretch>
        </p:blipFill>
        <p:spPr bwMode="auto">
          <a:xfrm>
            <a:off x="381000" y="2286000"/>
            <a:ext cx="4286250" cy="3714750"/>
          </a:xfrm>
          <a:prstGeom prst="rect">
            <a:avLst/>
          </a:prstGeom>
          <a:noFill/>
        </p:spPr>
      </p:pic>
      <p:sp>
        <p:nvSpPr>
          <p:cNvPr id="5" name="TextBox 4"/>
          <p:cNvSpPr txBox="1"/>
          <p:nvPr/>
        </p:nvSpPr>
        <p:spPr>
          <a:xfrm>
            <a:off x="457200" y="381000"/>
            <a:ext cx="3124200" cy="1323439"/>
          </a:xfrm>
          <a:prstGeom prst="rect">
            <a:avLst/>
          </a:prstGeom>
          <a:noFill/>
        </p:spPr>
        <p:txBody>
          <a:bodyPr wrap="square" rtlCol="0">
            <a:spAutoFit/>
          </a:bodyPr>
          <a:lstStyle/>
          <a:p>
            <a:r>
              <a:rPr lang="en-US" sz="2000" b="1" dirty="0" smtClean="0">
                <a:solidFill>
                  <a:srgbClr val="FF0000"/>
                </a:solidFill>
              </a:rPr>
              <a:t>If you have a spiral notebook, take it out!  If not, take out notebook paper!</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066800"/>
            <a:ext cx="5867400" cy="5016758"/>
          </a:xfrm>
          <a:prstGeom prst="rect">
            <a:avLst/>
          </a:prstGeom>
          <a:noFill/>
        </p:spPr>
        <p:txBody>
          <a:bodyPr wrap="square" rtlCol="0">
            <a:spAutoFit/>
          </a:bodyPr>
          <a:lstStyle/>
          <a:p>
            <a:r>
              <a:rPr lang="en-US" sz="3200" b="1" u="sng" dirty="0" smtClean="0">
                <a:latin typeface="Tempus Sans ITC" pitchFamily="82" charset="0"/>
              </a:rPr>
              <a:t>Standard Notebook - 85% (B)</a:t>
            </a:r>
          </a:p>
          <a:p>
            <a:endParaRPr lang="en-US" sz="3200" b="1" u="sng" dirty="0" smtClean="0">
              <a:latin typeface="Tempus Sans ITC" pitchFamily="82" charset="0"/>
            </a:endParaRPr>
          </a:p>
          <a:p>
            <a:r>
              <a:rPr lang="en-US" sz="3200" b="1" u="sng" dirty="0" smtClean="0">
                <a:latin typeface="Tempus Sans ITC" pitchFamily="82" charset="0"/>
              </a:rPr>
              <a:t>Some</a:t>
            </a:r>
            <a:r>
              <a:rPr lang="en-US" sz="3200" b="1" dirty="0" smtClean="0">
                <a:latin typeface="Tempus Sans ITC" pitchFamily="82" charset="0"/>
              </a:rPr>
              <a:t> </a:t>
            </a:r>
            <a:r>
              <a:rPr lang="en-US" sz="3200" dirty="0" smtClean="0">
                <a:latin typeface="Tempus Sans ITC" pitchFamily="82" charset="0"/>
              </a:rPr>
              <a:t>notes and vocabulary are accurate, complete, and neatly organized</a:t>
            </a:r>
          </a:p>
          <a:p>
            <a:r>
              <a:rPr lang="en-US" sz="3200" b="1" u="sng" dirty="0" smtClean="0">
                <a:latin typeface="Tempus Sans ITC" pitchFamily="82" charset="0"/>
              </a:rPr>
              <a:t>Some</a:t>
            </a:r>
            <a:r>
              <a:rPr lang="en-US" sz="3200" b="1" dirty="0" smtClean="0">
                <a:latin typeface="Tempus Sans ITC" pitchFamily="82" charset="0"/>
              </a:rPr>
              <a:t> </a:t>
            </a:r>
            <a:r>
              <a:rPr lang="en-US" sz="3200" dirty="0" smtClean="0">
                <a:latin typeface="Tempus Sans ITC" pitchFamily="82" charset="0"/>
              </a:rPr>
              <a:t>notebook assignments are accurate, complete, and neatly organized</a:t>
            </a:r>
          </a:p>
          <a:p>
            <a:r>
              <a:rPr lang="en-US" sz="3200" b="1" u="sng" dirty="0" smtClean="0">
                <a:latin typeface="Tempus Sans ITC" pitchFamily="82" charset="0"/>
              </a:rPr>
              <a:t>Most</a:t>
            </a:r>
            <a:r>
              <a:rPr lang="en-US" sz="3200" b="1" dirty="0" smtClean="0">
                <a:latin typeface="Tempus Sans ITC" pitchFamily="82" charset="0"/>
              </a:rPr>
              <a:t> </a:t>
            </a:r>
            <a:r>
              <a:rPr lang="en-US" sz="3200" dirty="0" smtClean="0">
                <a:latin typeface="Tempus Sans ITC" pitchFamily="82" charset="0"/>
              </a:rPr>
              <a:t>assignments are complete and neat, but lack consistency</a:t>
            </a:r>
            <a:endParaRPr lang="en-US" sz="3200" dirty="0">
              <a:latin typeface="Tempus Sans ITC" pitchFamily="82" charset="0"/>
            </a:endParaRPr>
          </a:p>
        </p:txBody>
      </p:sp>
      <p:sp>
        <p:nvSpPr>
          <p:cNvPr id="3" name="TextBox 2"/>
          <p:cNvSpPr txBox="1"/>
          <p:nvPr/>
        </p:nvSpPr>
        <p:spPr>
          <a:xfrm rot="20064250">
            <a:off x="98653" y="758798"/>
            <a:ext cx="3569861" cy="584775"/>
          </a:xfrm>
          <a:prstGeom prst="rect">
            <a:avLst/>
          </a:prstGeom>
          <a:noFill/>
        </p:spPr>
        <p:txBody>
          <a:bodyPr wrap="square" rtlCol="0">
            <a:spAutoFit/>
          </a:bodyPr>
          <a:lstStyle/>
          <a:p>
            <a:r>
              <a:rPr lang="en-US" sz="3200" b="1" u="sng" dirty="0" smtClean="0">
                <a:solidFill>
                  <a:srgbClr val="C00000"/>
                </a:solidFill>
                <a:latin typeface="AR CHRISTY"/>
              </a:rPr>
              <a:t>Grading Rubric</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600200"/>
            <a:ext cx="6553200" cy="4893647"/>
          </a:xfrm>
          <a:prstGeom prst="rect">
            <a:avLst/>
          </a:prstGeom>
          <a:noFill/>
        </p:spPr>
        <p:txBody>
          <a:bodyPr wrap="square" rtlCol="0">
            <a:spAutoFit/>
          </a:bodyPr>
          <a:lstStyle/>
          <a:p>
            <a:r>
              <a:rPr lang="en-US" sz="2800" b="1" u="sng" dirty="0" smtClean="0">
                <a:latin typeface="Tempus Sans ITC" pitchFamily="82" charset="0"/>
              </a:rPr>
              <a:t>Sub-Standard Notebook - 77% (C)</a:t>
            </a:r>
          </a:p>
          <a:p>
            <a:endParaRPr lang="en-US" sz="2800" b="1" u="sng" dirty="0" smtClean="0">
              <a:latin typeface="Tempus Sans ITC" pitchFamily="82" charset="0"/>
            </a:endParaRPr>
          </a:p>
          <a:p>
            <a:r>
              <a:rPr lang="en-US" sz="3200" b="1" u="sng" dirty="0" smtClean="0">
                <a:latin typeface="Tempus Sans ITC" pitchFamily="82" charset="0"/>
              </a:rPr>
              <a:t>Many</a:t>
            </a:r>
            <a:r>
              <a:rPr lang="en-US" sz="3200" b="1" dirty="0" smtClean="0">
                <a:latin typeface="Tempus Sans ITC" pitchFamily="82" charset="0"/>
              </a:rPr>
              <a:t> </a:t>
            </a:r>
            <a:r>
              <a:rPr lang="en-US" sz="3200" dirty="0" smtClean="0">
                <a:latin typeface="Tempus Sans ITC" pitchFamily="82" charset="0"/>
              </a:rPr>
              <a:t>notes and vocabulary are inaccurate, incomplete, and or messy</a:t>
            </a:r>
          </a:p>
          <a:p>
            <a:r>
              <a:rPr lang="en-US" sz="3200" b="1" u="sng" dirty="0" smtClean="0">
                <a:latin typeface="Tempus Sans ITC" pitchFamily="82" charset="0"/>
              </a:rPr>
              <a:t>Few or No</a:t>
            </a:r>
            <a:r>
              <a:rPr lang="en-US" sz="3200" b="1" dirty="0" smtClean="0">
                <a:latin typeface="Tempus Sans ITC" pitchFamily="82" charset="0"/>
              </a:rPr>
              <a:t> </a:t>
            </a:r>
            <a:r>
              <a:rPr lang="en-US" sz="3200" dirty="0" smtClean="0">
                <a:latin typeface="Tempus Sans ITC" pitchFamily="82" charset="0"/>
              </a:rPr>
              <a:t>notebook assignments are accurate, complete, and neatly organized</a:t>
            </a:r>
          </a:p>
          <a:p>
            <a:r>
              <a:rPr lang="en-US" sz="3200" b="1" u="sng" dirty="0" smtClean="0">
                <a:latin typeface="Tempus Sans ITC" pitchFamily="82" charset="0"/>
              </a:rPr>
              <a:t>Most</a:t>
            </a:r>
            <a:r>
              <a:rPr lang="en-US" sz="3200" b="1" dirty="0" smtClean="0">
                <a:latin typeface="Tempus Sans ITC" pitchFamily="82" charset="0"/>
              </a:rPr>
              <a:t> </a:t>
            </a:r>
            <a:r>
              <a:rPr lang="en-US" sz="3200" dirty="0" smtClean="0">
                <a:latin typeface="Tempus Sans ITC" pitchFamily="82" charset="0"/>
              </a:rPr>
              <a:t>assignments are incomplete, messy, or do not follow directions</a:t>
            </a:r>
          </a:p>
          <a:p>
            <a:endParaRPr lang="en-US" sz="3200" dirty="0"/>
          </a:p>
        </p:txBody>
      </p:sp>
      <p:sp>
        <p:nvSpPr>
          <p:cNvPr id="3" name="TextBox 2"/>
          <p:cNvSpPr txBox="1"/>
          <p:nvPr/>
        </p:nvSpPr>
        <p:spPr>
          <a:xfrm rot="20356278">
            <a:off x="102470" y="555849"/>
            <a:ext cx="3850398" cy="1077218"/>
          </a:xfrm>
          <a:prstGeom prst="rect">
            <a:avLst/>
          </a:prstGeom>
          <a:noFill/>
        </p:spPr>
        <p:txBody>
          <a:bodyPr wrap="square" rtlCol="0">
            <a:spAutoFit/>
          </a:bodyPr>
          <a:lstStyle/>
          <a:p>
            <a:r>
              <a:rPr lang="en-US" sz="3200" b="1" u="sng" dirty="0" smtClean="0">
                <a:solidFill>
                  <a:srgbClr val="C00000"/>
                </a:solidFill>
                <a:latin typeface="AR CHRISTY"/>
              </a:rPr>
              <a:t>Grading Rubric</a:t>
            </a:r>
          </a:p>
          <a:p>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1676400"/>
            <a:ext cx="5867400" cy="4524315"/>
          </a:xfrm>
          <a:prstGeom prst="rect">
            <a:avLst/>
          </a:prstGeom>
          <a:noFill/>
        </p:spPr>
        <p:txBody>
          <a:bodyPr wrap="square" rtlCol="0">
            <a:spAutoFit/>
          </a:bodyPr>
          <a:lstStyle/>
          <a:p>
            <a:r>
              <a:rPr lang="en-US" sz="3200" b="1" u="sng" dirty="0" smtClean="0">
                <a:latin typeface="Tempus Sans ITC" pitchFamily="82" charset="0"/>
              </a:rPr>
              <a:t>Incomplete Notebook - 50% (F)</a:t>
            </a:r>
          </a:p>
          <a:p>
            <a:endParaRPr lang="en-US" sz="3200" b="1" u="sng" dirty="0" smtClean="0">
              <a:latin typeface="Tempus Sans ITC" pitchFamily="82" charset="0"/>
            </a:endParaRPr>
          </a:p>
          <a:p>
            <a:r>
              <a:rPr lang="en-US" sz="3200" dirty="0" smtClean="0">
                <a:latin typeface="Tempus Sans ITC" pitchFamily="82" charset="0"/>
              </a:rPr>
              <a:t>A 100% (A+) can be earned if extra work outside of the class is done and added neatly and consistently to the interactive notebook.  Work should be an extension of the current topic being studied in the class.</a:t>
            </a:r>
            <a:endParaRPr lang="en-US" sz="3200" dirty="0">
              <a:latin typeface="Tempus Sans ITC" pitchFamily="82" charset="0"/>
            </a:endParaRPr>
          </a:p>
        </p:txBody>
      </p:sp>
      <p:sp>
        <p:nvSpPr>
          <p:cNvPr id="5" name="TextBox 4"/>
          <p:cNvSpPr txBox="1"/>
          <p:nvPr/>
        </p:nvSpPr>
        <p:spPr>
          <a:xfrm rot="20477420">
            <a:off x="177459" y="975552"/>
            <a:ext cx="4088279" cy="861774"/>
          </a:xfrm>
          <a:prstGeom prst="rect">
            <a:avLst/>
          </a:prstGeom>
          <a:noFill/>
        </p:spPr>
        <p:txBody>
          <a:bodyPr wrap="square" rtlCol="0">
            <a:spAutoFit/>
          </a:bodyPr>
          <a:lstStyle/>
          <a:p>
            <a:r>
              <a:rPr lang="en-US" sz="3200" b="1" u="sng" dirty="0" smtClean="0">
                <a:solidFill>
                  <a:srgbClr val="C00000"/>
                </a:solidFill>
                <a:latin typeface="AR CHRISTY"/>
              </a:rPr>
              <a:t>Grading Rubric</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google.com/url?source=imgres&amp;ct=img&amp;q=http://store.schoolspecialtyonline.net/OA_HTML/ibcGetAttachment.jsp%3FcItemId%3D171110%26fileId%3D713269%26encrypt%3D&amp;sa=X&amp;ei=z808UNbDOciR6wGksYCYCg&amp;ved=0CAQQ8wc4Bg&amp;usg=AFQjCNFILQFAqe_jwGuiLFdWdb5XXjLCGw"/>
          <p:cNvPicPr>
            <a:picLocks noChangeAspect="1" noChangeArrowheads="1"/>
          </p:cNvPicPr>
          <p:nvPr/>
        </p:nvPicPr>
        <p:blipFill>
          <a:blip r:embed="rId2" cstate="print"/>
          <a:srcRect/>
          <a:stretch>
            <a:fillRect/>
          </a:stretch>
        </p:blipFill>
        <p:spPr bwMode="auto">
          <a:xfrm rot="567451">
            <a:off x="3886200" y="762000"/>
            <a:ext cx="4791075" cy="5524500"/>
          </a:xfrm>
          <a:prstGeom prst="rect">
            <a:avLst/>
          </a:prstGeom>
          <a:noFill/>
        </p:spPr>
      </p:pic>
      <p:sp>
        <p:nvSpPr>
          <p:cNvPr id="2" name="Title 1"/>
          <p:cNvSpPr>
            <a:spLocks noGrp="1"/>
          </p:cNvSpPr>
          <p:nvPr>
            <p:ph type="title"/>
          </p:nvPr>
        </p:nvSpPr>
        <p:spPr/>
        <p:txBody>
          <a:bodyPr/>
          <a:lstStyle/>
          <a:p>
            <a:r>
              <a:rPr lang="en-US" dirty="0" smtClean="0"/>
              <a:t>Example:</a:t>
            </a:r>
            <a:endParaRPr lang="en-US" dirty="0"/>
          </a:p>
        </p:txBody>
      </p:sp>
      <p:sp>
        <p:nvSpPr>
          <p:cNvPr id="15" name="TextBox 14"/>
          <p:cNvSpPr txBox="1"/>
          <p:nvPr/>
        </p:nvSpPr>
        <p:spPr>
          <a:xfrm rot="532961">
            <a:off x="5129230" y="1220856"/>
            <a:ext cx="3024571" cy="5435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800" b="1" dirty="0">
                <a:solidFill>
                  <a:srgbClr val="FF0000"/>
                </a:solidFill>
                <a:latin typeface="AR CENA" pitchFamily="2" charset="0"/>
              </a:rPr>
              <a:t>C</a:t>
            </a:r>
            <a:r>
              <a:rPr lang="en-US" sz="2800" b="1" dirty="0" smtClean="0">
                <a:solidFill>
                  <a:srgbClr val="FF0000"/>
                </a:solidFill>
                <a:latin typeface="AR CENA" pitchFamily="2" charset="0"/>
              </a:rPr>
              <a:t>hemistry</a:t>
            </a:r>
            <a:endParaRPr lang="en-US" sz="2800" b="1" dirty="0">
              <a:solidFill>
                <a:srgbClr val="FF0000"/>
              </a:solidFill>
              <a:latin typeface="AR CENA" pitchFamily="2" charset="0"/>
            </a:endParaRPr>
          </a:p>
        </p:txBody>
      </p:sp>
      <p:sp>
        <p:nvSpPr>
          <p:cNvPr id="16" name="TextBox 15"/>
          <p:cNvSpPr txBox="1"/>
          <p:nvPr/>
        </p:nvSpPr>
        <p:spPr>
          <a:xfrm rot="470976">
            <a:off x="4974188" y="1199179"/>
            <a:ext cx="3090296" cy="52228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800" b="1" dirty="0">
                <a:solidFill>
                  <a:srgbClr val="FF0000"/>
                </a:solidFill>
                <a:latin typeface="AR CENA" pitchFamily="2" charset="0"/>
              </a:rPr>
              <a:t>C</a:t>
            </a:r>
            <a:r>
              <a:rPr lang="en-US" sz="2800" b="1" dirty="0" smtClean="0">
                <a:solidFill>
                  <a:srgbClr val="FF0000"/>
                </a:solidFill>
                <a:latin typeface="AR CENA" pitchFamily="2" charset="0"/>
              </a:rPr>
              <a:t>hemistry</a:t>
            </a:r>
            <a:endParaRPr lang="en-US" sz="2800" b="1" dirty="0">
              <a:solidFill>
                <a:srgbClr val="FF0000"/>
              </a:solidFill>
              <a:latin typeface="AR CENA" pitchFamily="2" charset="0"/>
            </a:endParaRPr>
          </a:p>
        </p:txBody>
      </p:sp>
      <p:sp>
        <p:nvSpPr>
          <p:cNvPr id="17" name="TextBox 16"/>
          <p:cNvSpPr txBox="1"/>
          <p:nvPr/>
        </p:nvSpPr>
        <p:spPr>
          <a:xfrm rot="536659">
            <a:off x="5003466" y="1163576"/>
            <a:ext cx="3034822"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800" b="1" dirty="0" smtClean="0">
                <a:solidFill>
                  <a:srgbClr val="FF0000"/>
                </a:solidFill>
                <a:latin typeface="AR CENA" pitchFamily="2" charset="0"/>
              </a:rPr>
              <a:t>Biology</a:t>
            </a:r>
            <a:endParaRPr lang="en-US" sz="2800" b="1" dirty="0">
              <a:solidFill>
                <a:srgbClr val="FF0000"/>
              </a:solidFill>
              <a:latin typeface="AR CENA" pitchFamily="2" charset="0"/>
            </a:endParaRPr>
          </a:p>
        </p:txBody>
      </p:sp>
      <p:sp>
        <p:nvSpPr>
          <p:cNvPr id="28" name="TextBox 27"/>
          <p:cNvSpPr txBox="1"/>
          <p:nvPr/>
        </p:nvSpPr>
        <p:spPr>
          <a:xfrm rot="560752">
            <a:off x="5131893" y="1740434"/>
            <a:ext cx="2224364" cy="1508105"/>
          </a:xfrm>
          <a:prstGeom prst="rect">
            <a:avLst/>
          </a:prstGeom>
          <a:noFill/>
        </p:spPr>
        <p:txBody>
          <a:bodyPr wrap="square" rtlCol="0">
            <a:spAutoFit/>
          </a:bodyPr>
          <a:lstStyle/>
          <a:p>
            <a:pPr algn="ctr"/>
            <a:endParaRPr lang="en-US" sz="2000" dirty="0">
              <a:solidFill>
                <a:srgbClr val="FF0000"/>
              </a:solidFill>
              <a:latin typeface="AR CENA"/>
            </a:endParaRPr>
          </a:p>
          <a:p>
            <a:pPr algn="ctr"/>
            <a:r>
              <a:rPr lang="en-US" sz="2400" b="1" dirty="0" smtClean="0">
                <a:solidFill>
                  <a:schemeClr val="bg1"/>
                </a:solidFill>
                <a:latin typeface="+mj-lt"/>
              </a:rPr>
              <a:t>Interactive</a:t>
            </a:r>
          </a:p>
          <a:p>
            <a:pPr algn="ctr"/>
            <a:r>
              <a:rPr lang="en-US" sz="2400" b="1" dirty="0" smtClean="0">
                <a:solidFill>
                  <a:schemeClr val="bg1"/>
                </a:solidFill>
                <a:latin typeface="+mj-lt"/>
              </a:rPr>
              <a:t>Science </a:t>
            </a:r>
          </a:p>
          <a:p>
            <a:pPr algn="ctr"/>
            <a:r>
              <a:rPr lang="en-US" sz="2400" b="1" dirty="0" smtClean="0">
                <a:solidFill>
                  <a:schemeClr val="bg1"/>
                </a:solidFill>
                <a:latin typeface="+mj-lt"/>
              </a:rPr>
              <a:t>Notebook </a:t>
            </a:r>
            <a:endParaRPr lang="en-US" sz="2400" b="1" dirty="0">
              <a:solidFill>
                <a:schemeClr val="bg1"/>
              </a:solidFill>
              <a:latin typeface="+mj-lt"/>
            </a:endParaRPr>
          </a:p>
        </p:txBody>
      </p:sp>
      <p:sp>
        <p:nvSpPr>
          <p:cNvPr id="29" name="TextBox 28"/>
          <p:cNvSpPr txBox="1"/>
          <p:nvPr/>
        </p:nvSpPr>
        <p:spPr>
          <a:xfrm rot="647497">
            <a:off x="4934620" y="3612472"/>
            <a:ext cx="2113857" cy="1631216"/>
          </a:xfrm>
          <a:prstGeom prst="rect">
            <a:avLst/>
          </a:prstGeom>
          <a:solidFill>
            <a:srgbClr val="FFFFFF"/>
          </a:solidFill>
          <a:ln>
            <a:solidFill>
              <a:srgbClr val="FFFFFF"/>
            </a:solidFill>
          </a:ln>
        </p:spPr>
        <p:txBody>
          <a:bodyPr wrap="square" rtlCol="0">
            <a:spAutoFit/>
          </a:bodyPr>
          <a:lstStyle/>
          <a:p>
            <a:pPr algn="ctr">
              <a:defRPr/>
            </a:pPr>
            <a:endParaRPr lang="en-US" sz="2400" b="1" dirty="0" smtClean="0">
              <a:solidFill>
                <a:srgbClr val="FF0000"/>
              </a:solidFill>
              <a:latin typeface="+mj-lt"/>
            </a:endParaRPr>
          </a:p>
          <a:p>
            <a:pPr algn="ctr">
              <a:defRPr/>
            </a:pPr>
            <a:r>
              <a:rPr lang="en-US" sz="2400" b="1" dirty="0" smtClean="0">
                <a:solidFill>
                  <a:srgbClr val="FF0000"/>
                </a:solidFill>
                <a:latin typeface="+mj-lt"/>
              </a:rPr>
              <a:t>Your name</a:t>
            </a:r>
            <a:endParaRPr lang="en-US" sz="2400" b="1" dirty="0">
              <a:solidFill>
                <a:srgbClr val="FF0000"/>
              </a:solidFill>
              <a:latin typeface="+mj-lt"/>
            </a:endParaRPr>
          </a:p>
          <a:p>
            <a:pPr algn="ctr">
              <a:defRPr/>
            </a:pPr>
            <a:r>
              <a:rPr lang="en-US" sz="2400" b="1" dirty="0">
                <a:solidFill>
                  <a:srgbClr val="FF0000"/>
                </a:solidFill>
                <a:latin typeface="+mj-lt"/>
              </a:rPr>
              <a:t>Your class</a:t>
            </a:r>
          </a:p>
          <a:p>
            <a:endParaRPr lang="en-US" sz="2800" dirty="0">
              <a:latin typeface="+mj-lt"/>
            </a:endParaRPr>
          </a:p>
        </p:txBody>
      </p:sp>
      <p:sp>
        <p:nvSpPr>
          <p:cNvPr id="13" name="TextBox 12"/>
          <p:cNvSpPr txBox="1"/>
          <p:nvPr/>
        </p:nvSpPr>
        <p:spPr>
          <a:xfrm>
            <a:off x="609600" y="1524000"/>
            <a:ext cx="3352800" cy="2308324"/>
          </a:xfrm>
          <a:prstGeom prst="rect">
            <a:avLst/>
          </a:prstGeom>
          <a:noFill/>
        </p:spPr>
        <p:txBody>
          <a:bodyPr wrap="square" rtlCol="0">
            <a:spAutoFit/>
          </a:bodyPr>
          <a:lstStyle/>
          <a:p>
            <a:r>
              <a:rPr lang="en-US" dirty="0" smtClean="0"/>
              <a:t>Step 1:</a:t>
            </a:r>
          </a:p>
          <a:p>
            <a:pPr>
              <a:buFont typeface="Arial" pitchFamily="34" charset="0"/>
              <a:buChar char="•"/>
            </a:pPr>
            <a:r>
              <a:rPr lang="en-US" dirty="0" smtClean="0"/>
              <a:t>Purchase a one subject, 3 hole drilled, spiral bound notebook.</a:t>
            </a:r>
          </a:p>
          <a:p>
            <a:pPr>
              <a:buFont typeface="Arial" pitchFamily="34" charset="0"/>
              <a:buChar char="•"/>
            </a:pPr>
            <a:r>
              <a:rPr lang="en-US" dirty="0" smtClean="0"/>
              <a:t>Label it (use a Sharpie) with </a:t>
            </a:r>
          </a:p>
          <a:p>
            <a:pPr lvl="1">
              <a:buFont typeface="Arial" pitchFamily="34" charset="0"/>
              <a:buChar char="•"/>
            </a:pPr>
            <a:r>
              <a:rPr lang="en-US" dirty="0" smtClean="0"/>
              <a:t>Class name</a:t>
            </a:r>
          </a:p>
          <a:p>
            <a:pPr lvl="1">
              <a:buFont typeface="Arial" pitchFamily="34" charset="0"/>
              <a:buChar char="•"/>
            </a:pPr>
            <a:r>
              <a:rPr lang="en-US" dirty="0" smtClean="0"/>
              <a:t>Your name</a:t>
            </a:r>
          </a:p>
          <a:p>
            <a:pPr lvl="1">
              <a:buFont typeface="Arial" pitchFamily="34" charset="0"/>
              <a:buChar char="•"/>
            </a:pPr>
            <a:r>
              <a:rPr lang="en-US" dirty="0" smtClean="0"/>
              <a:t>Your class period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905000" cy="6858000"/>
          </a:xfrm>
          <a:prstGeom prst="rect">
            <a:avLst/>
          </a:prstGeom>
          <a:solidFill>
            <a:srgbClr val="92D05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C00000"/>
                </a:solidFill>
                <a:effectLst/>
                <a:uLnTx/>
                <a:uFillTx/>
                <a:latin typeface="AR CHRISTY"/>
                <a:ea typeface="+mj-ea"/>
                <a:cs typeface="+mj-cs"/>
              </a:rPr>
              <a:t>What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C00000"/>
                </a:solidFill>
                <a:effectLst/>
                <a:uLnTx/>
                <a:uFillTx/>
                <a:latin typeface="AR CHRISTY"/>
                <a:ea typeface="+mj-ea"/>
                <a:cs typeface="+mj-cs"/>
              </a:rPr>
              <a:t> </a:t>
            </a:r>
            <a:br>
              <a:rPr kumimoji="0" lang="en-US" sz="4800" b="0" i="0" u="none" strike="noStrike" kern="1200" cap="none" spc="0" normalizeH="0" baseline="0" noProof="0" dirty="0" smtClean="0">
                <a:ln>
                  <a:noFill/>
                </a:ln>
                <a:solidFill>
                  <a:srgbClr val="C00000"/>
                </a:solidFill>
                <a:effectLst/>
                <a:uLnTx/>
                <a:uFillTx/>
                <a:latin typeface="AR CHRISTY"/>
                <a:ea typeface="+mj-ea"/>
                <a:cs typeface="+mj-cs"/>
              </a:rPr>
            </a:br>
            <a:endParaRPr kumimoji="0" lang="en-US" sz="4800" b="0" i="0" u="none" strike="noStrike" kern="1200" cap="none" spc="0" normalizeH="0" baseline="0" noProof="0" dirty="0" smtClean="0">
              <a:ln>
                <a:noFill/>
              </a:ln>
              <a:solidFill>
                <a:srgbClr val="C00000"/>
              </a:solidFill>
              <a:effectLst/>
              <a:uLnTx/>
              <a:uFillTx/>
              <a:latin typeface="AR CHRISTY"/>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C00000"/>
                </a:solidFill>
                <a:effectLst/>
                <a:uLnTx/>
                <a:uFillTx/>
                <a:latin typeface="AR CHRISTY"/>
                <a:ea typeface="+mj-ea"/>
                <a:cs typeface="+mj-cs"/>
              </a:rPr>
              <a:t>IS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800" dirty="0">
              <a:solidFill>
                <a:srgbClr val="C00000"/>
              </a:solidFill>
              <a:latin typeface="AR CHRISTY"/>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C00000"/>
                </a:solidFill>
                <a:effectLst/>
                <a:uLnTx/>
                <a:uFillTx/>
                <a:latin typeface="AR CHRISTY"/>
                <a:ea typeface="+mj-ea"/>
                <a:cs typeface="+mj-cs"/>
              </a:rPr>
              <a:t/>
            </a:r>
            <a:br>
              <a:rPr kumimoji="0" lang="en-US" sz="4800" b="0" i="0" u="none" strike="noStrike" kern="1200" cap="none" spc="0" normalizeH="0" baseline="0" noProof="0" dirty="0" smtClean="0">
                <a:ln>
                  <a:noFill/>
                </a:ln>
                <a:solidFill>
                  <a:srgbClr val="C00000"/>
                </a:solidFill>
                <a:effectLst/>
                <a:uLnTx/>
                <a:uFillTx/>
                <a:latin typeface="AR CHRISTY"/>
                <a:ea typeface="+mj-ea"/>
                <a:cs typeface="+mj-cs"/>
              </a:rPr>
            </a:br>
            <a:r>
              <a:rPr kumimoji="0" lang="en-US" sz="4800" b="0" i="0" u="none" strike="noStrike" kern="1200" cap="none" spc="0" normalizeH="0" baseline="0" noProof="0" dirty="0" smtClean="0">
                <a:ln>
                  <a:noFill/>
                </a:ln>
                <a:solidFill>
                  <a:srgbClr val="C00000"/>
                </a:solidFill>
                <a:effectLst/>
                <a:uLnTx/>
                <a:uFillTx/>
                <a:latin typeface="AR CHRISTY"/>
                <a:ea typeface="+mj-ea"/>
                <a:cs typeface="+mj-cs"/>
              </a:rPr>
              <a:t>it??</a:t>
            </a:r>
          </a:p>
        </p:txBody>
      </p:sp>
      <p:sp>
        <p:nvSpPr>
          <p:cNvPr id="6" name="Rectangle 5"/>
          <p:cNvSpPr/>
          <p:nvPr/>
        </p:nvSpPr>
        <p:spPr>
          <a:xfrm>
            <a:off x="2286000" y="751344"/>
            <a:ext cx="6629400" cy="4493538"/>
          </a:xfrm>
          <a:prstGeom prst="rect">
            <a:avLst/>
          </a:prstGeom>
        </p:spPr>
        <p:txBody>
          <a:bodyPr wrap="square">
            <a:spAutoFit/>
          </a:bodyPr>
          <a:lstStyle/>
          <a:p>
            <a:pPr>
              <a:lnSpc>
                <a:spcPct val="150000"/>
              </a:lnSpc>
              <a:buFont typeface="Wingdings" pitchFamily="2" charset="2"/>
              <a:buChar char="ü"/>
            </a:pPr>
            <a:r>
              <a:rPr lang="en-US" dirty="0" smtClean="0">
                <a:solidFill>
                  <a:srgbClr val="7030A0"/>
                </a:solidFill>
                <a:latin typeface="Tempus Sans ITC" pitchFamily="82" charset="0"/>
              </a:rPr>
              <a:t> </a:t>
            </a:r>
            <a:r>
              <a:rPr lang="en-US" sz="2000" dirty="0" smtClean="0">
                <a:solidFill>
                  <a:srgbClr val="7030A0"/>
                </a:solidFill>
                <a:latin typeface="Tempus Sans ITC" pitchFamily="82" charset="0"/>
              </a:rPr>
              <a:t>An interactive science notebook (ISN)  is your own personalized</a:t>
            </a:r>
            <a:r>
              <a:rPr lang="en-US" sz="2000" b="1" dirty="0" smtClean="0">
                <a:solidFill>
                  <a:srgbClr val="7030A0"/>
                </a:solidFill>
                <a:latin typeface="Tempus Sans ITC" pitchFamily="82" charset="0"/>
              </a:rPr>
              <a:t> JOURNAL </a:t>
            </a:r>
            <a:r>
              <a:rPr lang="en-US" sz="2000" dirty="0" smtClean="0">
                <a:solidFill>
                  <a:srgbClr val="7030A0"/>
                </a:solidFill>
                <a:latin typeface="Tempus Sans ITC" pitchFamily="82" charset="0"/>
              </a:rPr>
              <a:t>of learning about science </a:t>
            </a:r>
          </a:p>
          <a:p>
            <a:pPr>
              <a:buFont typeface="Wingdings" pitchFamily="2" charset="2"/>
              <a:buChar char="ü"/>
            </a:pPr>
            <a:endParaRPr lang="en-US" sz="2000" b="1" dirty="0" smtClean="0">
              <a:solidFill>
                <a:srgbClr val="7030A0"/>
              </a:solidFill>
              <a:latin typeface="Tempus Sans ITC" pitchFamily="82" charset="0"/>
            </a:endParaRPr>
          </a:p>
          <a:p>
            <a:pPr>
              <a:lnSpc>
                <a:spcPct val="150000"/>
              </a:lnSpc>
              <a:buFont typeface="Wingdings" pitchFamily="2" charset="2"/>
              <a:buChar char="ü"/>
            </a:pPr>
            <a:r>
              <a:rPr lang="en-US" sz="2000" dirty="0" smtClean="0">
                <a:solidFill>
                  <a:srgbClr val="7030A0"/>
                </a:solidFill>
                <a:latin typeface="Tempus Sans ITC" pitchFamily="82" charset="0"/>
              </a:rPr>
              <a:t>  A portfolio of your work in </a:t>
            </a:r>
            <a:r>
              <a:rPr lang="en-US" sz="2000" b="1" dirty="0" smtClean="0">
                <a:solidFill>
                  <a:srgbClr val="7030A0"/>
                </a:solidFill>
                <a:latin typeface="Tempus Sans ITC" pitchFamily="82" charset="0"/>
              </a:rPr>
              <a:t>ONE </a:t>
            </a:r>
            <a:r>
              <a:rPr lang="en-US" sz="2000" dirty="0" smtClean="0">
                <a:solidFill>
                  <a:srgbClr val="7030A0"/>
                </a:solidFill>
                <a:latin typeface="Tempus Sans ITC" pitchFamily="82" charset="0"/>
              </a:rPr>
              <a:t>convenient spot. This is great for studying for upcoming quizzes &amp; test</a:t>
            </a:r>
          </a:p>
          <a:p>
            <a:pPr>
              <a:buFont typeface="Wingdings" pitchFamily="2" charset="2"/>
              <a:buChar char="ü"/>
            </a:pPr>
            <a:endParaRPr lang="en-US" sz="2000" b="1" dirty="0" smtClean="0">
              <a:solidFill>
                <a:srgbClr val="7030A0"/>
              </a:solidFill>
              <a:latin typeface="Tempus Sans ITC" pitchFamily="82" charset="0"/>
            </a:endParaRPr>
          </a:p>
          <a:p>
            <a:pPr>
              <a:lnSpc>
                <a:spcPct val="150000"/>
              </a:lnSpc>
              <a:buFont typeface="Wingdings" pitchFamily="2" charset="2"/>
              <a:buChar char="ü"/>
            </a:pPr>
            <a:r>
              <a:rPr lang="en-US" sz="2000" dirty="0" smtClean="0">
                <a:solidFill>
                  <a:srgbClr val="7030A0"/>
                </a:solidFill>
                <a:latin typeface="Tempus Sans ITC" pitchFamily="82" charset="0"/>
              </a:rPr>
              <a:t>  A great </a:t>
            </a:r>
            <a:r>
              <a:rPr lang="en-US" sz="2000" b="1" dirty="0" smtClean="0">
                <a:solidFill>
                  <a:srgbClr val="7030A0"/>
                </a:solidFill>
                <a:latin typeface="Tempus Sans ITC" pitchFamily="82" charset="0"/>
              </a:rPr>
              <a:t>ORGANIZATIONAL </a:t>
            </a:r>
            <a:r>
              <a:rPr lang="en-US" sz="2000" dirty="0" smtClean="0">
                <a:solidFill>
                  <a:srgbClr val="7030A0"/>
                </a:solidFill>
                <a:latin typeface="Tempus Sans ITC" pitchFamily="82" charset="0"/>
              </a:rPr>
              <a:t>tool that  gives you permission to be </a:t>
            </a:r>
            <a:r>
              <a:rPr lang="en-US" sz="2000" b="1" dirty="0" smtClean="0">
                <a:solidFill>
                  <a:srgbClr val="7030A0"/>
                </a:solidFill>
                <a:latin typeface="Tempus Sans ITC" pitchFamily="82" charset="0"/>
              </a:rPr>
              <a:t>CREATIVE</a:t>
            </a:r>
            <a:r>
              <a:rPr lang="en-US" sz="2000" dirty="0" smtClean="0">
                <a:solidFill>
                  <a:srgbClr val="7030A0"/>
                </a:solidFill>
                <a:latin typeface="Tempus Sans ITC" pitchFamily="82" charset="0"/>
              </a:rPr>
              <a:t> in your responses without "messing up" your notes.</a:t>
            </a:r>
          </a:p>
          <a:p>
            <a:pPr>
              <a:buFont typeface="Wingdings" pitchFamily="2" charset="2"/>
              <a:buChar char="ü"/>
            </a:pPr>
            <a:endParaRPr lang="en-US" dirty="0" smtClean="0">
              <a:solidFill>
                <a:srgbClr val="7030A0"/>
              </a:solidFill>
              <a:latin typeface="Tempus Sans ITC" pitchFamily="82" charset="0"/>
            </a:endParaRPr>
          </a:p>
          <a:p>
            <a:pPr>
              <a:buFont typeface="Wingdings" pitchFamily="2" charset="2"/>
              <a:buChar char="ü"/>
            </a:pPr>
            <a:r>
              <a:rPr lang="en-US" dirty="0" smtClean="0">
                <a:solidFill>
                  <a:srgbClr val="7030A0"/>
                </a:solidFill>
                <a:latin typeface="Tempus Sans ITC" pitchFamily="82" charset="0"/>
              </a:rPr>
              <a:t>  Allows you to be like a </a:t>
            </a:r>
            <a:r>
              <a:rPr lang="en-US" b="1" dirty="0" smtClean="0">
                <a:solidFill>
                  <a:srgbClr val="7030A0"/>
                </a:solidFill>
                <a:latin typeface="Tempus Sans ITC" pitchFamily="82" charset="0"/>
              </a:rPr>
              <a:t>REAL SCIENTIST</a:t>
            </a:r>
            <a:r>
              <a:rPr lang="en-US" dirty="0" smtClean="0">
                <a:solidFill>
                  <a:srgbClr val="7030A0"/>
                </a:solidFill>
                <a:latin typeface="Tempus Sans ITC" pitchFamily="82" charset="0"/>
              </a:rPr>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9756572" flipV="1">
            <a:off x="-9226" y="279936"/>
            <a:ext cx="4279781" cy="707886"/>
          </a:xfrm>
          <a:prstGeom prst="rect">
            <a:avLst/>
          </a:prstGeom>
        </p:spPr>
        <p:txBody>
          <a:bodyPr wrap="square">
            <a:spAutoFit/>
          </a:bodyPr>
          <a:lstStyle/>
          <a:p>
            <a:pPr algn="ctr"/>
            <a:r>
              <a:rPr lang="en-US" sz="4000" b="1" u="sng" dirty="0" smtClean="0">
                <a:solidFill>
                  <a:srgbClr val="C00000"/>
                </a:solidFill>
                <a:latin typeface="AR CHRISTY"/>
              </a:rPr>
              <a:t>Notebook Rules</a:t>
            </a:r>
            <a:endParaRPr lang="en-US" sz="4000" b="1" u="sng" dirty="0">
              <a:solidFill>
                <a:srgbClr val="C00000"/>
              </a:solidFill>
              <a:latin typeface="AR CHRISTY"/>
            </a:endParaRPr>
          </a:p>
        </p:txBody>
      </p:sp>
      <p:sp>
        <p:nvSpPr>
          <p:cNvPr id="3" name="Rectangle 2"/>
          <p:cNvSpPr/>
          <p:nvPr/>
        </p:nvSpPr>
        <p:spPr>
          <a:xfrm>
            <a:off x="457200" y="990600"/>
            <a:ext cx="8153400" cy="3908762"/>
          </a:xfrm>
          <a:prstGeom prst="rect">
            <a:avLst/>
          </a:prstGeom>
        </p:spPr>
        <p:txBody>
          <a:bodyPr wrap="square">
            <a:spAutoFit/>
          </a:bodyPr>
          <a:lstStyle/>
          <a:p>
            <a:endParaRPr lang="en-US" sz="2400" b="1" dirty="0">
              <a:latin typeface="Tempus Sans ITC" pitchFamily="82" charset="0"/>
            </a:endParaRPr>
          </a:p>
          <a:p>
            <a:r>
              <a:rPr lang="en-US" sz="2400" b="1" dirty="0" smtClean="0">
                <a:latin typeface="Tempus Sans ITC" pitchFamily="82" charset="0"/>
              </a:rPr>
              <a:t>-No RIPPED OUT  pages or torn corners</a:t>
            </a:r>
          </a:p>
          <a:p>
            <a:pPr>
              <a:buFontTx/>
              <a:buChar char="-"/>
            </a:pPr>
            <a:endParaRPr lang="en-US" sz="2400" b="1" dirty="0" smtClean="0">
              <a:latin typeface="Tempus Sans ITC" pitchFamily="82" charset="0"/>
            </a:endParaRPr>
          </a:p>
          <a:p>
            <a:pPr>
              <a:buFontTx/>
              <a:buChar char="-"/>
            </a:pPr>
            <a:r>
              <a:rPr lang="en-US" sz="2400" b="1" dirty="0" smtClean="0">
                <a:latin typeface="Tempus Sans ITC" pitchFamily="82" charset="0"/>
              </a:rPr>
              <a:t> No DOODLING that doesn’t relate to science</a:t>
            </a:r>
          </a:p>
          <a:p>
            <a:endParaRPr lang="en-US" sz="2400" b="1" dirty="0" smtClean="0">
              <a:latin typeface="Tempus Sans ITC" pitchFamily="82" charset="0"/>
            </a:endParaRPr>
          </a:p>
          <a:p>
            <a:pPr>
              <a:buFontTx/>
              <a:buChar char="-"/>
            </a:pPr>
            <a:r>
              <a:rPr lang="en-US" sz="2400" b="1" dirty="0" smtClean="0">
                <a:latin typeface="Tempus Sans ITC" pitchFamily="82" charset="0"/>
              </a:rPr>
              <a:t> Notebook should be used for  SCIENCE CLASS  ONLY</a:t>
            </a:r>
          </a:p>
          <a:p>
            <a:endParaRPr lang="en-US" sz="2400" b="1" dirty="0" smtClean="0">
              <a:latin typeface="Tempus Sans ITC" pitchFamily="82" charset="0"/>
            </a:endParaRPr>
          </a:p>
          <a:p>
            <a:pPr>
              <a:buFontTx/>
              <a:buChar char="-"/>
            </a:pPr>
            <a:r>
              <a:rPr lang="en-US" sz="2400" b="1" dirty="0" smtClean="0">
                <a:latin typeface="Tempus Sans ITC" pitchFamily="82" charset="0"/>
              </a:rPr>
              <a:t> All entries must go into the Table of Contents</a:t>
            </a:r>
          </a:p>
          <a:p>
            <a:pPr>
              <a:buFontTx/>
              <a:buChar char="-"/>
            </a:pPr>
            <a:endParaRPr lang="en-US" sz="2400" b="1" dirty="0" smtClean="0">
              <a:latin typeface="Tempus Sans ITC" pitchFamily="82" charset="0"/>
            </a:endParaRPr>
          </a:p>
          <a:p>
            <a:r>
              <a:rPr lang="en-US" sz="2400" b="1" dirty="0" smtClean="0">
                <a:latin typeface="Tempus Sans ITC" pitchFamily="82" charset="0"/>
              </a:rPr>
              <a:t>-</a:t>
            </a:r>
            <a:r>
              <a:rPr lang="en-US" sz="3200" b="1" i="1" dirty="0" smtClean="0">
                <a:solidFill>
                  <a:srgbClr val="FF0000"/>
                </a:solidFill>
                <a:latin typeface="Tempus Sans ITC" pitchFamily="82" charset="0"/>
              </a:rPr>
              <a:t>B</a:t>
            </a:r>
            <a:r>
              <a:rPr lang="en-US" sz="3200" b="1" dirty="0" smtClean="0">
                <a:solidFill>
                  <a:srgbClr val="FF0000"/>
                </a:solidFill>
                <a:latin typeface="Tempus Sans ITC" pitchFamily="82" charset="0"/>
              </a:rPr>
              <a:t>E</a:t>
            </a:r>
            <a:r>
              <a:rPr lang="en-US" sz="3200" b="1" dirty="0" smtClean="0">
                <a:latin typeface="Tempus Sans ITC" pitchFamily="82" charset="0"/>
              </a:rPr>
              <a:t> </a:t>
            </a:r>
            <a:r>
              <a:rPr lang="en-US" sz="3200" b="1" dirty="0" smtClean="0">
                <a:solidFill>
                  <a:srgbClr val="7030A0"/>
                </a:solidFill>
                <a:latin typeface="Tempus Sans ITC" pitchFamily="82" charset="0"/>
              </a:rPr>
              <a:t>NEAT </a:t>
            </a:r>
            <a:r>
              <a:rPr lang="en-US" sz="3200" b="1" dirty="0" smtClean="0">
                <a:latin typeface="Tempus Sans ITC" pitchFamily="82" charset="0"/>
              </a:rPr>
              <a:t>&amp; </a:t>
            </a:r>
            <a:r>
              <a:rPr lang="en-US" sz="3200" b="1" dirty="0" smtClean="0">
                <a:solidFill>
                  <a:srgbClr val="FF0000"/>
                </a:solidFill>
                <a:latin typeface="Tempus Sans ITC" pitchFamily="82" charset="0"/>
              </a:rPr>
              <a:t>LOVE</a:t>
            </a:r>
            <a:r>
              <a:rPr lang="en-US" sz="3200" b="1" dirty="0" smtClean="0">
                <a:latin typeface="Tempus Sans ITC" pitchFamily="82" charset="0"/>
              </a:rPr>
              <a:t> </a:t>
            </a:r>
            <a:r>
              <a:rPr lang="en-US" sz="3200" b="1" dirty="0" smtClean="0">
                <a:solidFill>
                  <a:srgbClr val="7030A0"/>
                </a:solidFill>
                <a:latin typeface="Tempus Sans ITC" pitchFamily="82" charset="0"/>
              </a:rPr>
              <a:t>YOUR</a:t>
            </a:r>
            <a:r>
              <a:rPr lang="en-US" sz="3200" b="1" dirty="0" smtClean="0">
                <a:latin typeface="Tempus Sans ITC" pitchFamily="82" charset="0"/>
              </a:rPr>
              <a:t> </a:t>
            </a:r>
            <a:r>
              <a:rPr lang="en-US" sz="3200" b="1" dirty="0" smtClean="0">
                <a:solidFill>
                  <a:srgbClr val="0070C0"/>
                </a:solidFill>
                <a:latin typeface="Tempus Sans ITC" pitchFamily="82" charset="0"/>
              </a:rPr>
              <a:t>NOTEBOOK</a:t>
            </a:r>
            <a:endParaRPr lang="en-US" sz="3200" dirty="0">
              <a:solidFill>
                <a:srgbClr val="0070C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524000"/>
            <a:ext cx="6934200" cy="2677656"/>
          </a:xfrm>
          <a:prstGeom prst="rect">
            <a:avLst/>
          </a:prstGeom>
        </p:spPr>
        <p:txBody>
          <a:bodyPr wrap="square">
            <a:spAutoFit/>
          </a:bodyPr>
          <a:lstStyle/>
          <a:p>
            <a:pPr>
              <a:buFont typeface="Arial" pitchFamily="34" charset="0"/>
              <a:buChar char="•"/>
            </a:pPr>
            <a:r>
              <a:rPr lang="en-US" sz="2800" b="1" dirty="0" smtClean="0">
                <a:latin typeface="Tempus Sans ITC" pitchFamily="82" charset="0"/>
              </a:rPr>
              <a:t> I will collect your notebook at the end of each quarter.   I will evaluate the entire notebook and give a grade based on the quality, completeness, appearance, and organization.  </a:t>
            </a:r>
          </a:p>
          <a:p>
            <a:endParaRPr lang="en-US" sz="2800" b="1" dirty="0">
              <a:latin typeface="Tempus Sans ITC" pitchFamily="82" charset="0"/>
            </a:endParaRPr>
          </a:p>
        </p:txBody>
      </p:sp>
      <p:sp>
        <p:nvSpPr>
          <p:cNvPr id="3" name="TextBox 2"/>
          <p:cNvSpPr txBox="1"/>
          <p:nvPr/>
        </p:nvSpPr>
        <p:spPr>
          <a:xfrm rot="20348558">
            <a:off x="310311" y="598764"/>
            <a:ext cx="3845155" cy="861774"/>
          </a:xfrm>
          <a:prstGeom prst="rect">
            <a:avLst/>
          </a:prstGeom>
          <a:noFill/>
        </p:spPr>
        <p:txBody>
          <a:bodyPr wrap="square" rtlCol="0">
            <a:spAutoFit/>
          </a:bodyPr>
          <a:lstStyle/>
          <a:p>
            <a:r>
              <a:rPr lang="en-US" sz="3200" b="1" u="sng" dirty="0" smtClean="0">
                <a:solidFill>
                  <a:srgbClr val="C00000"/>
                </a:solidFill>
                <a:latin typeface="AR CHRISTY"/>
              </a:rPr>
              <a:t>Notebook Grading</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9942517">
            <a:off x="-137920" y="659759"/>
            <a:ext cx="3747903" cy="584775"/>
          </a:xfrm>
          <a:prstGeom prst="rect">
            <a:avLst/>
          </a:prstGeom>
        </p:spPr>
        <p:txBody>
          <a:bodyPr wrap="square">
            <a:spAutoFit/>
          </a:bodyPr>
          <a:lstStyle/>
          <a:p>
            <a:pPr algn="ctr"/>
            <a:r>
              <a:rPr lang="en-US" sz="3200" b="1" u="sng" dirty="0" smtClean="0">
                <a:solidFill>
                  <a:srgbClr val="C00000"/>
                </a:solidFill>
                <a:latin typeface="AR CHRISTY"/>
              </a:rPr>
              <a:t>Notebook Grading</a:t>
            </a:r>
            <a:endParaRPr lang="en-US" sz="3200" b="1" u="sng" dirty="0">
              <a:solidFill>
                <a:srgbClr val="C00000"/>
              </a:solidFill>
              <a:latin typeface="AR CHRISTY"/>
            </a:endParaRPr>
          </a:p>
        </p:txBody>
      </p:sp>
      <p:sp>
        <p:nvSpPr>
          <p:cNvPr id="4" name="TextBox 3"/>
          <p:cNvSpPr txBox="1"/>
          <p:nvPr/>
        </p:nvSpPr>
        <p:spPr>
          <a:xfrm>
            <a:off x="2819400" y="838200"/>
            <a:ext cx="5943600" cy="5509200"/>
          </a:xfrm>
          <a:prstGeom prst="rect">
            <a:avLst/>
          </a:prstGeom>
          <a:noFill/>
        </p:spPr>
        <p:txBody>
          <a:bodyPr wrap="square" rtlCol="0">
            <a:spAutoFit/>
          </a:bodyPr>
          <a:lstStyle/>
          <a:p>
            <a:r>
              <a:rPr lang="en-US" sz="3200" b="1" dirty="0" smtClean="0">
                <a:latin typeface="Tempus Sans ITC" pitchFamily="82" charset="0"/>
              </a:rPr>
              <a:t>An important of part of your notebook is its visual appearance.  The notebook serves as a demonstration of your learning throughout the quarter.  Your notebook should be neat, every entry should be titled, and every entry must have a date and page number.  Your artistic touch should be visible through out the notebook.</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471377">
            <a:off x="120202" y="89377"/>
            <a:ext cx="5878905" cy="1077218"/>
          </a:xfrm>
          <a:prstGeom prst="rect">
            <a:avLst/>
          </a:prstGeom>
          <a:noFill/>
        </p:spPr>
        <p:txBody>
          <a:bodyPr wrap="square" rtlCol="0">
            <a:spAutoFit/>
          </a:bodyPr>
          <a:lstStyle/>
          <a:p>
            <a:r>
              <a:rPr lang="en-US" sz="3200" b="1" u="sng" dirty="0" smtClean="0">
                <a:solidFill>
                  <a:srgbClr val="C00000"/>
                </a:solidFill>
                <a:latin typeface="AR CHRISTY"/>
              </a:rPr>
              <a:t>Grading Rubric</a:t>
            </a:r>
          </a:p>
          <a:p>
            <a:endParaRPr lang="en-US" sz="3200" dirty="0"/>
          </a:p>
        </p:txBody>
      </p:sp>
      <p:sp>
        <p:nvSpPr>
          <p:cNvPr id="3" name="TextBox 2"/>
          <p:cNvSpPr txBox="1"/>
          <p:nvPr/>
        </p:nvSpPr>
        <p:spPr>
          <a:xfrm>
            <a:off x="1066800" y="1371600"/>
            <a:ext cx="7848600" cy="4462760"/>
          </a:xfrm>
          <a:prstGeom prst="rect">
            <a:avLst/>
          </a:prstGeom>
          <a:noFill/>
        </p:spPr>
        <p:txBody>
          <a:bodyPr wrap="square" rtlCol="0">
            <a:spAutoFit/>
          </a:bodyPr>
          <a:lstStyle/>
          <a:p>
            <a:r>
              <a:rPr lang="en-US" sz="3200" b="1" u="sng" dirty="0" smtClean="0">
                <a:latin typeface="Tempus Sans ITC" pitchFamily="82" charset="0"/>
              </a:rPr>
              <a:t>Exemplary Notebook - 100% (A)</a:t>
            </a:r>
          </a:p>
          <a:p>
            <a:endParaRPr lang="en-US" sz="3200" dirty="0" smtClean="0">
              <a:latin typeface="Tempus Sans ITC" pitchFamily="82" charset="0"/>
            </a:endParaRPr>
          </a:p>
          <a:p>
            <a:r>
              <a:rPr lang="en-US" sz="3200" b="1" u="sng" dirty="0" smtClean="0">
                <a:latin typeface="Tempus Sans ITC" pitchFamily="82" charset="0"/>
              </a:rPr>
              <a:t>All</a:t>
            </a:r>
            <a:r>
              <a:rPr lang="en-US" sz="3200" dirty="0" smtClean="0">
                <a:latin typeface="Tempus Sans ITC" pitchFamily="82" charset="0"/>
              </a:rPr>
              <a:t> notes and vocabulary are accurate, complete, and neatly organized</a:t>
            </a:r>
          </a:p>
          <a:p>
            <a:r>
              <a:rPr lang="en-US" sz="3200" b="1" u="sng" dirty="0" smtClean="0">
                <a:latin typeface="Tempus Sans ITC" pitchFamily="82" charset="0"/>
              </a:rPr>
              <a:t>All</a:t>
            </a:r>
            <a:r>
              <a:rPr lang="en-US" sz="3200" dirty="0" smtClean="0">
                <a:latin typeface="Tempus Sans ITC" pitchFamily="82" charset="0"/>
              </a:rPr>
              <a:t> notebook assignments are accurate, complete, and </a:t>
            </a:r>
            <a:r>
              <a:rPr lang="en-US" sz="3200" b="1" dirty="0" smtClean="0">
                <a:latin typeface="Tempus Sans ITC" pitchFamily="82" charset="0"/>
              </a:rPr>
              <a:t>neatly organized</a:t>
            </a:r>
            <a:endParaRPr lang="en-US" sz="3200" dirty="0" smtClean="0">
              <a:latin typeface="Tempus Sans ITC" pitchFamily="82" charset="0"/>
            </a:endParaRPr>
          </a:p>
          <a:p>
            <a:r>
              <a:rPr lang="en-US" sz="3200" b="1" u="sng" dirty="0" smtClean="0">
                <a:latin typeface="Tempus Sans ITC" pitchFamily="82" charset="0"/>
              </a:rPr>
              <a:t>All</a:t>
            </a:r>
            <a:r>
              <a:rPr lang="en-US" sz="3200" dirty="0" smtClean="0">
                <a:latin typeface="Tempus Sans ITC" pitchFamily="82" charset="0"/>
              </a:rPr>
              <a:t> reflections are complete, neat, and follow directions</a:t>
            </a:r>
          </a:p>
          <a:p>
            <a:r>
              <a:rPr lang="en-US" sz="2800" dirty="0" smtClean="0">
                <a:latin typeface="Tempus Sans ITC" pitchFamily="82" charset="0"/>
              </a:rPr>
              <a:t> </a:t>
            </a:r>
            <a:endParaRPr lang="en-US"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637</TotalTime>
  <Words>464</Words>
  <Application>Microsoft Office PowerPoint</Application>
  <PresentationFormat>On-screen Show (4:3)</PresentationFormat>
  <Paragraphs>69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Interactive Science Notebook</vt:lpstr>
      <vt:lpstr>Example:</vt:lpstr>
      <vt:lpstr>Slide 3</vt:lpstr>
      <vt:lpstr>Slide 4</vt:lpstr>
      <vt:lpstr>Slide 5</vt:lpstr>
      <vt:lpstr>Slide 6</vt:lpstr>
      <vt:lpstr>Slide 7</vt:lpstr>
      <vt:lpstr>Slide 8</vt:lpstr>
      <vt:lpstr>Slide 9</vt:lpstr>
      <vt:lpstr>Slide 10</vt:lpstr>
      <vt:lpstr>Slide 11</vt:lpstr>
      <vt:lpstr>Slide 12</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Science Notebook</dc:title>
  <dc:creator>l.surratt</dc:creator>
  <cp:lastModifiedBy>shari.mudd</cp:lastModifiedBy>
  <cp:revision>47</cp:revision>
  <dcterms:created xsi:type="dcterms:W3CDTF">2012-08-24T11:09:43Z</dcterms:created>
  <dcterms:modified xsi:type="dcterms:W3CDTF">2015-05-08T14:23:29Z</dcterms:modified>
</cp:coreProperties>
</file>