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3" r:id="rId7"/>
    <p:sldId id="278" r:id="rId8"/>
    <p:sldId id="264" r:id="rId9"/>
    <p:sldId id="271" r:id="rId10"/>
    <p:sldId id="261" r:id="rId11"/>
    <p:sldId id="262" r:id="rId12"/>
    <p:sldId id="267" r:id="rId13"/>
    <p:sldId id="265" r:id="rId14"/>
    <p:sldId id="266" r:id="rId15"/>
    <p:sldId id="269" r:id="rId16"/>
    <p:sldId id="268" r:id="rId17"/>
    <p:sldId id="270" r:id="rId18"/>
    <p:sldId id="272" r:id="rId19"/>
    <p:sldId id="279" r:id="rId20"/>
    <p:sldId id="273" r:id="rId21"/>
    <p:sldId id="274" r:id="rId22"/>
    <p:sldId id="275" r:id="rId23"/>
    <p:sldId id="276" r:id="rId24"/>
    <p:sldId id="27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8" autoAdjust="0"/>
  </p:normalViewPr>
  <p:slideViewPr>
    <p:cSldViewPr>
      <p:cViewPr varScale="1">
        <p:scale>
          <a:sx n="77" d="100"/>
          <a:sy n="77" d="100"/>
        </p:scale>
        <p:origin x="32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204728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417124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51912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1591967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6034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1938444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2691116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204062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3919936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8F43-79BA-414C-BBEC-9C8CD2DC3320}"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102328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DF8F43-79BA-414C-BBEC-9C8CD2DC3320}"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170180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DF8F43-79BA-414C-BBEC-9C8CD2DC3320}"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298877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DF8F43-79BA-414C-BBEC-9C8CD2DC3320}"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651281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F8F43-79BA-414C-BBEC-9C8CD2DC3320}"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119136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5DF8F43-79BA-414C-BBEC-9C8CD2DC3320}"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4290584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DF8F43-79BA-414C-BBEC-9C8CD2DC3320}"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B5C13-3ACF-4839-A8E0-1445F6234B3A}" type="slidenum">
              <a:rPr lang="en-US" smtClean="0"/>
              <a:pPr/>
              <a:t>‹#›</a:t>
            </a:fld>
            <a:endParaRPr lang="en-US"/>
          </a:p>
        </p:txBody>
      </p:sp>
    </p:spTree>
    <p:extLst>
      <p:ext uri="{BB962C8B-B14F-4D97-AF65-F5344CB8AC3E}">
        <p14:creationId xmlns:p14="http://schemas.microsoft.com/office/powerpoint/2010/main" val="1204621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DF8F43-79BA-414C-BBEC-9C8CD2DC3320}" type="datetimeFigureOut">
              <a:rPr lang="en-US" smtClean="0"/>
              <a:pPr/>
              <a:t>5/8/2017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A8B5C13-3ACF-4839-A8E0-1445F6234B3A}" type="slidenum">
              <a:rPr lang="en-US" smtClean="0"/>
              <a:pPr/>
              <a:t>‹#›</a:t>
            </a:fld>
            <a:endParaRPr lang="en-US"/>
          </a:p>
        </p:txBody>
      </p:sp>
    </p:spTree>
    <p:extLst>
      <p:ext uri="{BB962C8B-B14F-4D97-AF65-F5344CB8AC3E}">
        <p14:creationId xmlns:p14="http://schemas.microsoft.com/office/powerpoint/2010/main" val="3093489522"/>
      </p:ext>
    </p:extLst>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uddscience.weebly.com/teacher-resource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muddscience.weebly.com/teacher-resources.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muddscience.weebly.com/apes-faq.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file:///F:\APES\Activities\A%20Simulation%20of%20Natural%20Selection%20lab%20quiz.doc" TargetMode="External"/><Relationship Id="rId2" Type="http://schemas.openxmlformats.org/officeDocument/2006/relationships/hyperlink" Target="http://muddscience.weebly.com/apes-faq.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file:///E:\APES\Activities\Endangered%20Species%20Project%20Grading%20Rubric%20-%20revised.docx" TargetMode="External"/><Relationship Id="rId2" Type="http://schemas.openxmlformats.org/officeDocument/2006/relationships/hyperlink" Target="file:///E:\APES\Activities\Acid%20Deposition%20Lab%20grading%20rubric%20(group).doc" TargetMode="External"/><Relationship Id="rId1" Type="http://schemas.openxmlformats.org/officeDocument/2006/relationships/slideLayout" Target="../slideLayouts/slideLayout2.xml"/><Relationship Id="rId6" Type="http://schemas.openxmlformats.org/officeDocument/2006/relationships/hyperlink" Target="file:///E:\Presentation\Miscellaneous\Interactive%20Science%20Notebook.pptx#-1,1,Interactive Science Notebook" TargetMode="External"/><Relationship Id="rId5" Type="http://schemas.openxmlformats.org/officeDocument/2006/relationships/hyperlink" Target="file:///E:\Biology%20I\Ecology\An%20Ecology%20Story%20-%20iPad.docx" TargetMode="External"/><Relationship Id="rId4" Type="http://schemas.openxmlformats.org/officeDocument/2006/relationships/hyperlink" Target="file:///E:\Biology%20I\Human%20and%20Applied%20Genetics\Karyotype%20Lab.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uddscience.weebly.com/biology.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Biology%20I/DNA%20and%20Protein%20Synthesis/How%20does%20DNA%20determine%20your%20traits%20-%20StoryKit.docx" TargetMode="External"/><Relationship Id="rId2" Type="http://schemas.openxmlformats.org/officeDocument/2006/relationships/hyperlink" Target="../Biology%20I/Cells/Cell%20Division%20Remediatio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muddscience.weebly.com/" TargetMode="External"/><Relationship Id="rId2" Type="http://schemas.openxmlformats.org/officeDocument/2006/relationships/hyperlink" Target="mailto:Shari.mudd@cms.k12.nc.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soapbox.com/" TargetMode="External"/><Relationship Id="rId2" Type="http://schemas.openxmlformats.org/officeDocument/2006/relationships/hyperlink" Target="https://getkahoot.com/" TargetMode="External"/><Relationship Id="rId1" Type="http://schemas.openxmlformats.org/officeDocument/2006/relationships/slideLayout" Target="../slideLayouts/slideLayout2.xml"/><Relationship Id="rId5" Type="http://schemas.openxmlformats.org/officeDocument/2006/relationships/hyperlink" Target="https://www.quizup.com/en" TargetMode="External"/><Relationship Id="rId4" Type="http://schemas.openxmlformats.org/officeDocument/2006/relationships/hyperlink" Target="https://www.socrative.com/"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file:///E:\PowerPoint%20Biology%20Misc\Formative%20Assessment.pptx#-1,1,Formative Assess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iencecases.lib.buffalo.edu/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Don't Spend Y</a:t>
            </a:r>
            <a:r>
              <a:rPr lang="en-US" dirty="0" smtClean="0"/>
              <a:t>o</a:t>
            </a:r>
            <a:r>
              <a:rPr smtClean="0"/>
              <a:t>ur Life Grading!</a:t>
            </a:r>
            <a:endParaRPr lang="en-US" dirty="0"/>
          </a:p>
        </p:txBody>
      </p:sp>
      <p:sp>
        <p:nvSpPr>
          <p:cNvPr id="3" name="Subtitle 2"/>
          <p:cNvSpPr>
            <a:spLocks noGrp="1"/>
          </p:cNvSpPr>
          <p:nvPr>
            <p:ph type="subTitle" idx="1"/>
          </p:nvPr>
        </p:nvSpPr>
        <p:spPr/>
        <p:txBody>
          <a:bodyPr/>
          <a:lstStyle/>
          <a:p>
            <a:r>
              <a:rPr lang="en-US" dirty="0" smtClean="0"/>
              <a:t>How to fairly and accurately assess your students </a:t>
            </a:r>
          </a:p>
          <a:p>
            <a:r>
              <a:rPr lang="en-US" dirty="0" smtClean="0"/>
              <a:t>using Formative and Summative strategies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Holding Students Accountable</a:t>
            </a:r>
            <a:endParaRPr lang="en-US" dirty="0"/>
          </a:p>
        </p:txBody>
      </p:sp>
      <p:sp>
        <p:nvSpPr>
          <p:cNvPr id="2" name="Content Placeholder 1"/>
          <p:cNvSpPr>
            <a:spLocks noGrp="1"/>
          </p:cNvSpPr>
          <p:nvPr>
            <p:ph idx="1"/>
          </p:nvPr>
        </p:nvSpPr>
        <p:spPr>
          <a:xfrm>
            <a:off x="609598" y="2160590"/>
            <a:ext cx="7010401" cy="3880773"/>
          </a:xfrm>
        </p:spPr>
        <p:txBody>
          <a:bodyPr>
            <a:normAutofit fontScale="92500" lnSpcReduction="10000"/>
          </a:bodyPr>
          <a:lstStyle/>
          <a:p>
            <a:r>
              <a:rPr lang="en-US" sz="2600" dirty="0" smtClean="0"/>
              <a:t>SOME daily assignments do need to be evaluated</a:t>
            </a:r>
          </a:p>
          <a:p>
            <a:r>
              <a:rPr lang="en-US" sz="2600" dirty="0" smtClean="0"/>
              <a:t>However, we need to minimize the impact of cheating – did the student really do this work?</a:t>
            </a:r>
          </a:p>
          <a:p>
            <a:r>
              <a:rPr lang="en-US" sz="2600" dirty="0" smtClean="0"/>
              <a:t>In many cases, we don’t need to grade the ENTIRE assignment….</a:t>
            </a:r>
          </a:p>
          <a:p>
            <a:pPr>
              <a:buNone/>
            </a:pPr>
            <a:r>
              <a:rPr lang="en-US" sz="2600" dirty="0" smtClean="0"/>
              <a:t>	we just need to know if they are “getting it”</a:t>
            </a:r>
          </a:p>
          <a:p>
            <a:pPr>
              <a:buNone/>
            </a:pPr>
            <a:endParaRPr lang="en-US" dirty="0" smtClean="0"/>
          </a:p>
          <a:p>
            <a:pPr algn="ctr">
              <a:buNone/>
            </a:pPr>
            <a:r>
              <a:rPr lang="en-US" sz="3500" dirty="0" smtClean="0"/>
              <a:t>WHAT’S THE SOLUTION???????</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nodeType="clickEffect">
                                  <p:stCondLst>
                                    <p:cond delay="0"/>
                                  </p:stCondLst>
                                  <p:childTnLst>
                                    <p:animScale>
                                      <p:cBhvr>
                                        <p:cTn id="24" dur="2000" fill="hold"/>
                                        <p:tgtEl>
                                          <p:spTgt spid="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a:t>
            </a:r>
            <a:r>
              <a:rPr smtClean="0"/>
              <a:t> Daily Progress Check</a:t>
            </a:r>
            <a:endParaRPr lang="en-US" dirty="0"/>
          </a:p>
        </p:txBody>
      </p:sp>
      <p:sp>
        <p:nvSpPr>
          <p:cNvPr id="2" name="Content Placeholder 1"/>
          <p:cNvSpPr>
            <a:spLocks noGrp="1"/>
          </p:cNvSpPr>
          <p:nvPr>
            <p:ph idx="1"/>
          </p:nvPr>
        </p:nvSpPr>
        <p:spPr/>
        <p:txBody>
          <a:bodyPr>
            <a:normAutofit/>
          </a:bodyPr>
          <a:lstStyle/>
          <a:p>
            <a:r>
              <a:rPr lang="en-US" sz="2000" dirty="0" smtClean="0"/>
              <a:t>Hold students accountable for assignments</a:t>
            </a:r>
          </a:p>
          <a:p>
            <a:r>
              <a:rPr lang="en-US" sz="2000" dirty="0" smtClean="0"/>
              <a:t>Allows credit for accuracy AND completion</a:t>
            </a:r>
          </a:p>
          <a:p>
            <a:r>
              <a:rPr lang="en-US" sz="2000" dirty="0" smtClean="0"/>
              <a:t>Allows for immediate feedback</a:t>
            </a:r>
          </a:p>
          <a:p>
            <a:r>
              <a:rPr lang="en-US" sz="2000" dirty="0" smtClean="0"/>
              <a:t>You (the teacher) grade ONE sheet of paper for each unit/module and record ONE </a:t>
            </a:r>
            <a:r>
              <a:rPr lang="en-US" sz="2000" dirty="0" smtClean="0"/>
              <a:t>grade</a:t>
            </a:r>
          </a:p>
          <a:p>
            <a:pPr marL="0" indent="0">
              <a:buNone/>
            </a:pPr>
            <a:endParaRPr lang="en-US" sz="2000" dirty="0"/>
          </a:p>
          <a:p>
            <a:pPr marL="0" indent="0">
              <a:buNone/>
            </a:pPr>
            <a:r>
              <a:rPr lang="en-US" sz="2000" dirty="0" smtClean="0">
                <a:hlinkClick r:id="rId2"/>
              </a:rPr>
              <a:t>Progress Check Explanation and Resources</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ox(in)">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The Interactive Science Notebook</a:t>
            </a:r>
            <a:endParaRPr lang="en-US" dirty="0"/>
          </a:p>
        </p:txBody>
      </p:sp>
      <p:sp>
        <p:nvSpPr>
          <p:cNvPr id="2" name="Content Placeholder 1"/>
          <p:cNvSpPr>
            <a:spLocks noGrp="1"/>
          </p:cNvSpPr>
          <p:nvPr>
            <p:ph idx="1"/>
          </p:nvPr>
        </p:nvSpPr>
        <p:spPr/>
        <p:txBody>
          <a:bodyPr>
            <a:normAutofit/>
          </a:bodyPr>
          <a:lstStyle/>
          <a:p>
            <a:r>
              <a:rPr lang="en-US" dirty="0" smtClean="0"/>
              <a:t>A great organizational tool</a:t>
            </a:r>
          </a:p>
          <a:p>
            <a:r>
              <a:rPr lang="en-US" dirty="0" smtClean="0"/>
              <a:t>Everything is in one place:  warm-ups, notes, daily assignments, lab reports, writing samples</a:t>
            </a:r>
          </a:p>
          <a:p>
            <a:r>
              <a:rPr lang="en-US" dirty="0" smtClean="0"/>
              <a:t>Can be used in many different ways :  all CW/HW or just a daily “journal”</a:t>
            </a:r>
          </a:p>
          <a:p>
            <a:pPr>
              <a:buNone/>
            </a:pPr>
            <a:r>
              <a:rPr lang="en-US" dirty="0" smtClean="0">
                <a:hlinkClick r:id="rId2"/>
              </a:rPr>
              <a:t>How to set up and evaluate the science notebook or journal</a:t>
            </a:r>
            <a:endParaRPr lang="en-US" dirty="0" smtClean="0"/>
          </a:p>
          <a:p>
            <a:pPr>
              <a:buNone/>
            </a:pPr>
            <a:r>
              <a:rPr lang="en-US" sz="1400" dirty="0" smtClean="0"/>
              <a:t>(Stolen from Cindy Rudolph )</a:t>
            </a:r>
          </a:p>
          <a:p>
            <a:r>
              <a:rPr lang="en-US" dirty="0" smtClean="0"/>
              <a:t>Use a stamp for quick assessment / accountability</a:t>
            </a:r>
          </a:p>
          <a:p>
            <a:r>
              <a:rPr lang="en-US" dirty="0" smtClean="0"/>
              <a:t>Collect periodically and grade with a rubric</a:t>
            </a:r>
            <a:endParaRPr lang="en-US" dirty="0"/>
          </a:p>
        </p:txBody>
      </p:sp>
      <p:pic>
        <p:nvPicPr>
          <p:cNvPr id="1026" name="Picture 2" descr="C:\Documents and Settings\shari.mudd\Local Settings\Temporary Internet Files\Content.IE5\8MUC4NIR\MC900433817[1].png"/>
          <p:cNvPicPr>
            <a:picLocks noChangeAspect="1" noChangeArrowheads="1"/>
          </p:cNvPicPr>
          <p:nvPr/>
        </p:nvPicPr>
        <p:blipFill>
          <a:blip r:embed="rId3" cstate="print"/>
          <a:srcRect/>
          <a:stretch>
            <a:fillRect/>
          </a:stretch>
        </p:blipFill>
        <p:spPr bwMode="auto">
          <a:xfrm>
            <a:off x="3048000" y="4267200"/>
            <a:ext cx="381000" cy="381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additive="base">
                                        <p:cTn id="33" dur="500" fill="hold"/>
                                        <p:tgtEl>
                                          <p:spTgt spid="1026"/>
                                        </p:tgtEl>
                                        <p:attrNameLst>
                                          <p:attrName>ppt_x</p:attrName>
                                        </p:attrNameLst>
                                      </p:cBhvr>
                                      <p:tavLst>
                                        <p:tav tm="0">
                                          <p:val>
                                            <p:strVal val="#ppt_x"/>
                                          </p:val>
                                        </p:tav>
                                        <p:tav tm="100000">
                                          <p:val>
                                            <p:strVal val="#ppt_x"/>
                                          </p:val>
                                        </p:tav>
                                      </p:tavLst>
                                    </p:anim>
                                    <p:anim calcmode="lin" valueType="num">
                                      <p:cBhvr additive="base">
                                        <p:cTn id="3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additive="base">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 calcmode="lin" valueType="num">
                                      <p:cBhvr additive="base">
                                        <p:cTn id="4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Student Portfolio</a:t>
            </a:r>
            <a:endParaRPr lang="en-US" dirty="0"/>
          </a:p>
        </p:txBody>
      </p:sp>
      <p:sp>
        <p:nvSpPr>
          <p:cNvPr id="2" name="Content Placeholder 1"/>
          <p:cNvSpPr>
            <a:spLocks noGrp="1"/>
          </p:cNvSpPr>
          <p:nvPr>
            <p:ph idx="1"/>
          </p:nvPr>
        </p:nvSpPr>
        <p:spPr/>
        <p:txBody>
          <a:bodyPr/>
          <a:lstStyle/>
          <a:p>
            <a:r>
              <a:rPr lang="en-US" dirty="0" smtClean="0"/>
              <a:t>Holds students accountable</a:t>
            </a:r>
          </a:p>
          <a:p>
            <a:r>
              <a:rPr lang="en-US" dirty="0" smtClean="0"/>
              <a:t>Allows students to correct work based on deepened understanding</a:t>
            </a:r>
          </a:p>
          <a:p>
            <a:r>
              <a:rPr lang="en-US" dirty="0" smtClean="0"/>
              <a:t>You grade ONE “portfolio test” that can check as many assignments as you </a:t>
            </a:r>
            <a:r>
              <a:rPr lang="en-US" dirty="0" smtClean="0"/>
              <a:t>wish</a:t>
            </a:r>
          </a:p>
          <a:p>
            <a:r>
              <a:rPr lang="en-US" dirty="0" smtClean="0">
                <a:hlinkClick r:id="rId2"/>
              </a:rPr>
              <a:t>Portfolio Explanation</a:t>
            </a:r>
            <a:endParaRPr lang="en-US" dirty="0" smtClean="0"/>
          </a:p>
          <a:p>
            <a:r>
              <a:rPr lang="en-US" dirty="0" smtClean="0"/>
              <a:t>Drawback</a:t>
            </a:r>
            <a:r>
              <a:rPr lang="en-US" dirty="0" smtClean="0"/>
              <a:t>:  Students do not keep assignment for further review</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The Lab / HW Quiz</a:t>
            </a:r>
            <a:endParaRPr lang="en-US" dirty="0"/>
          </a:p>
        </p:txBody>
      </p:sp>
      <p:sp>
        <p:nvSpPr>
          <p:cNvPr id="2" name="Content Placeholder 1"/>
          <p:cNvSpPr>
            <a:spLocks noGrp="1"/>
          </p:cNvSpPr>
          <p:nvPr>
            <p:ph idx="1"/>
          </p:nvPr>
        </p:nvSpPr>
        <p:spPr/>
        <p:txBody>
          <a:bodyPr/>
          <a:lstStyle/>
          <a:p>
            <a:r>
              <a:rPr lang="en-US" dirty="0" smtClean="0"/>
              <a:t>For labs and activities done as a group, individual accountability can be tricky – how do we know that EVERY student understands?</a:t>
            </a:r>
          </a:p>
          <a:p>
            <a:r>
              <a:rPr lang="en-US" dirty="0" smtClean="0"/>
              <a:t>Unfortunately, when work is done at home, cheating often occurs with students copying each others’ papers</a:t>
            </a:r>
          </a:p>
          <a:p>
            <a:r>
              <a:rPr lang="en-US" dirty="0" smtClean="0"/>
              <a:t>Grading multiple lab reports can be VERY time consuming</a:t>
            </a:r>
          </a:p>
          <a:p>
            <a:endParaRPr lang="en-US" sz="3600" dirty="0" smtClean="0"/>
          </a:p>
          <a:p>
            <a:pPr algn="ctr">
              <a:buNone/>
            </a:pPr>
            <a:r>
              <a:rPr lang="en-US" sz="3200" dirty="0" smtClean="0"/>
              <a:t>WHAT’S THE SOLUTION????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The Lab / HW Quiz</a:t>
            </a:r>
            <a:endParaRPr lang="en-US" dirty="0"/>
          </a:p>
        </p:txBody>
      </p:sp>
      <p:sp>
        <p:nvSpPr>
          <p:cNvPr id="2" name="Content Placeholder 1"/>
          <p:cNvSpPr>
            <a:spLocks noGrp="1"/>
          </p:cNvSpPr>
          <p:nvPr>
            <p:ph idx="1"/>
          </p:nvPr>
        </p:nvSpPr>
        <p:spPr>
          <a:xfrm>
            <a:off x="609599" y="1600200"/>
            <a:ext cx="6347714" cy="4441163"/>
          </a:xfrm>
        </p:spPr>
        <p:txBody>
          <a:bodyPr/>
          <a:lstStyle/>
          <a:p>
            <a:r>
              <a:rPr lang="en-US" sz="2400" dirty="0" smtClean="0"/>
              <a:t>Multiple Choice or Short Answer quizzes to check for accuracy and understanding (can provide a set of common data for labs if needed)</a:t>
            </a:r>
          </a:p>
          <a:p>
            <a:r>
              <a:rPr lang="en-US" sz="2400" dirty="0" smtClean="0"/>
              <a:t>Allows </a:t>
            </a:r>
            <a:r>
              <a:rPr lang="en-US" sz="2400" dirty="0" smtClean="0"/>
              <a:t>for individual accountability</a:t>
            </a:r>
          </a:p>
          <a:p>
            <a:r>
              <a:rPr lang="en-US" sz="2400" dirty="0" smtClean="0"/>
              <a:t>You may allow students to use their own work on the quiz – rewards students who answer thoroughly</a:t>
            </a:r>
          </a:p>
          <a:p>
            <a:r>
              <a:rPr lang="en-US" sz="2400" dirty="0" smtClean="0"/>
              <a:t>Allows for the possibility of </a:t>
            </a:r>
            <a:r>
              <a:rPr lang="en-US" sz="2400" dirty="0" smtClean="0">
                <a:hlinkClick r:id="rId2"/>
              </a:rPr>
              <a:t>group lab reports</a:t>
            </a:r>
            <a:endParaRPr lang="en-US" sz="2400" dirty="0" smtClean="0"/>
          </a:p>
          <a:p>
            <a:endParaRPr lang="en-US" dirty="0" smtClean="0">
              <a:hlinkClick r:id="rId3" action="ppaction://hlinkfile"/>
            </a:endParaRPr>
          </a:p>
          <a:p>
            <a:pPr>
              <a:buNone/>
            </a:pPr>
            <a:endParaRPr lang="en-US" dirty="0" smtClean="0">
              <a:hlinkClick r:id="rId3" action="ppaction://hlinkfile"/>
            </a:endParaRPr>
          </a:p>
          <a:p>
            <a:pPr algn="ct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heckerboard(across)">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checkerboard(across)">
                                      <p:cBhvr>
                                        <p:cTn id="2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mtClean="0"/>
              <a:t>Speaking of Group Work</a:t>
            </a:r>
            <a:r>
              <a:rPr lang="en-US" dirty="0" smtClean="0"/>
              <a:t>….</a:t>
            </a:r>
            <a:endParaRPr lang="en-US" dirty="0"/>
          </a:p>
        </p:txBody>
      </p:sp>
      <p:sp>
        <p:nvSpPr>
          <p:cNvPr id="2" name="Content Placeholder 1"/>
          <p:cNvSpPr>
            <a:spLocks noGrp="1"/>
          </p:cNvSpPr>
          <p:nvPr>
            <p:ph idx="1"/>
          </p:nvPr>
        </p:nvSpPr>
        <p:spPr>
          <a:xfrm>
            <a:off x="609598" y="1524000"/>
            <a:ext cx="6781802" cy="4495800"/>
          </a:xfrm>
        </p:spPr>
        <p:txBody>
          <a:bodyPr>
            <a:normAutofit lnSpcReduction="10000"/>
          </a:bodyPr>
          <a:lstStyle/>
          <a:p>
            <a:pPr>
              <a:buNone/>
            </a:pPr>
            <a:r>
              <a:rPr lang="en-US" dirty="0" smtClean="0"/>
              <a:t>Other ideas for ensuring individual accountability </a:t>
            </a:r>
          </a:p>
          <a:p>
            <a:pPr>
              <a:buNone/>
            </a:pPr>
            <a:r>
              <a:rPr lang="en-US" dirty="0" smtClean="0"/>
              <a:t>(so YOU don’t have to grade EVERY paper!)</a:t>
            </a:r>
          </a:p>
          <a:p>
            <a:r>
              <a:rPr lang="en-US" dirty="0" smtClean="0"/>
              <a:t>Monitor for participation</a:t>
            </a:r>
          </a:p>
          <a:p>
            <a:r>
              <a:rPr lang="en-US" dirty="0" smtClean="0"/>
              <a:t>The “Selector” app </a:t>
            </a:r>
            <a:r>
              <a:rPr lang="en-US" dirty="0" smtClean="0"/>
              <a:t>(can be downloaded to teacher device) – </a:t>
            </a:r>
            <a:r>
              <a:rPr lang="en-US" dirty="0" smtClean="0"/>
              <a:t>chosen individual has to answer a question or turn in his/her paper</a:t>
            </a:r>
          </a:p>
          <a:p>
            <a:r>
              <a:rPr lang="en-US" dirty="0" smtClean="0"/>
              <a:t>Low-tech solution – The </a:t>
            </a:r>
            <a:r>
              <a:rPr lang="en-US" dirty="0" smtClean="0"/>
              <a:t>Randomizer (Place marbles in a small </a:t>
            </a:r>
            <a:r>
              <a:rPr lang="en-US" dirty="0" smtClean="0"/>
              <a:t>opaque </a:t>
            </a:r>
            <a:r>
              <a:rPr lang="en-US" dirty="0" smtClean="0"/>
              <a:t>plastic container… one a different color than the rest.  Cut a small hole in the top of the container.  Each student inverts the container and allows one marble to fall into his/her hand.  When all students have a marble, reveal colors.  The student with the different color turns in his/her paper for the group)</a:t>
            </a:r>
            <a:endParaRPr lang="en-US" dirty="0" smtClean="0"/>
          </a:p>
          <a:p>
            <a:r>
              <a:rPr lang="en-US" dirty="0" smtClean="0"/>
              <a:t>Video lab reports – require each person to participate</a:t>
            </a:r>
          </a:p>
          <a:p>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Summative Assessment</a:t>
            </a:r>
            <a:endParaRPr lang="en-US"/>
          </a:p>
        </p:txBody>
      </p:sp>
      <p:sp>
        <p:nvSpPr>
          <p:cNvPr id="2" name="Content Placeholder 1"/>
          <p:cNvSpPr>
            <a:spLocks noGrp="1"/>
          </p:cNvSpPr>
          <p:nvPr>
            <p:ph idx="1"/>
          </p:nvPr>
        </p:nvSpPr>
        <p:spPr>
          <a:xfrm>
            <a:off x="599658" y="1676400"/>
            <a:ext cx="6639341" cy="4343400"/>
          </a:xfrm>
        </p:spPr>
        <p:txBody>
          <a:bodyPr>
            <a:normAutofit fontScale="92500" lnSpcReduction="10000"/>
          </a:bodyPr>
          <a:lstStyle/>
          <a:p>
            <a:r>
              <a:rPr lang="en-US" sz="2400" dirty="0" smtClean="0"/>
              <a:t>What have students LEARNED</a:t>
            </a:r>
          </a:p>
          <a:p>
            <a:r>
              <a:rPr lang="en-US" sz="2400" u="sng" dirty="0" smtClean="0"/>
              <a:t>Should </a:t>
            </a:r>
            <a:r>
              <a:rPr lang="en-US" sz="2400" dirty="0" smtClean="0"/>
              <a:t> count more toward a student’s overall average</a:t>
            </a:r>
            <a:r>
              <a:rPr lang="en-US" sz="2400" dirty="0" smtClean="0"/>
              <a:t>! (Current CMS split 70% summative / 30% formative)</a:t>
            </a:r>
            <a:endParaRPr lang="en-US" sz="2400" dirty="0" smtClean="0"/>
          </a:p>
          <a:p>
            <a:r>
              <a:rPr lang="en-US" sz="2400" dirty="0" smtClean="0"/>
              <a:t>MAY be a “test”…..but not necessarily</a:t>
            </a:r>
          </a:p>
          <a:p>
            <a:r>
              <a:rPr lang="en-US" sz="2400" dirty="0" smtClean="0"/>
              <a:t>Other possible work products?</a:t>
            </a:r>
          </a:p>
          <a:p>
            <a:r>
              <a:rPr lang="en-US" sz="2400" dirty="0" smtClean="0"/>
              <a:t>Important to fairly and accurately assess these tasks because they reflect what students have actually learned – can be VERY time consuming!</a:t>
            </a:r>
          </a:p>
          <a:p>
            <a:endParaRPr lang="en-US" dirty="0" smtClean="0"/>
          </a:p>
          <a:p>
            <a:pPr algn="ctr">
              <a:buNone/>
            </a:pPr>
            <a:r>
              <a:rPr lang="en-US" sz="3500" dirty="0" smtClean="0"/>
              <a:t>WHAT’S THE SOLUTION?</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2000" fill="hold"/>
                                        <p:tgtEl>
                                          <p:spTgt spid="2">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Using Rubrics</a:t>
            </a:r>
            <a:endParaRPr lang="en-US" dirty="0"/>
          </a:p>
        </p:txBody>
      </p:sp>
      <p:sp>
        <p:nvSpPr>
          <p:cNvPr id="2" name="Content Placeholder 1"/>
          <p:cNvSpPr>
            <a:spLocks noGrp="1"/>
          </p:cNvSpPr>
          <p:nvPr>
            <p:ph idx="1"/>
          </p:nvPr>
        </p:nvSpPr>
        <p:spPr>
          <a:xfrm>
            <a:off x="609599" y="1524000"/>
            <a:ext cx="6347714" cy="4517363"/>
          </a:xfrm>
        </p:spPr>
        <p:txBody>
          <a:bodyPr>
            <a:normAutofit lnSpcReduction="10000"/>
          </a:bodyPr>
          <a:lstStyle/>
          <a:p>
            <a:r>
              <a:rPr lang="en-US" sz="2400" dirty="0" smtClean="0"/>
              <a:t>Rubrics are a teacher’s best friend!</a:t>
            </a:r>
          </a:p>
          <a:p>
            <a:r>
              <a:rPr lang="en-US" sz="2400" dirty="0" smtClean="0"/>
              <a:t>Sets a standard </a:t>
            </a:r>
          </a:p>
          <a:p>
            <a:r>
              <a:rPr lang="en-US" sz="2400" dirty="0" smtClean="0"/>
              <a:t>Empowers students to earn a desired grade when rubric is given along with assignment</a:t>
            </a:r>
          </a:p>
          <a:p>
            <a:r>
              <a:rPr lang="en-US" sz="2400" dirty="0" smtClean="0"/>
              <a:t>May take MANY different forms….</a:t>
            </a:r>
          </a:p>
          <a:p>
            <a:pPr lvl="1"/>
            <a:r>
              <a:rPr lang="en-US" dirty="0" smtClean="0">
                <a:hlinkClick r:id="rId2" action="ppaction://hlinkfile"/>
              </a:rPr>
              <a:t>Acid Deposition Lab</a:t>
            </a:r>
            <a:endParaRPr lang="en-US" dirty="0" smtClean="0"/>
          </a:p>
          <a:p>
            <a:pPr lvl="1"/>
            <a:r>
              <a:rPr lang="en-US" dirty="0" smtClean="0">
                <a:hlinkClick r:id="rId3" action="ppaction://hlinkfile"/>
              </a:rPr>
              <a:t>Endangered Species Project</a:t>
            </a:r>
            <a:endParaRPr lang="en-US" dirty="0" smtClean="0"/>
          </a:p>
          <a:p>
            <a:pPr lvl="1"/>
            <a:r>
              <a:rPr lang="en-US" dirty="0" err="1" smtClean="0">
                <a:hlinkClick r:id="rId4" action="ppaction://hlinkfile"/>
              </a:rPr>
              <a:t>Karyotype</a:t>
            </a:r>
            <a:r>
              <a:rPr lang="en-US" dirty="0" smtClean="0">
                <a:hlinkClick r:id="rId4" action="ppaction://hlinkfile"/>
              </a:rPr>
              <a:t> Lab</a:t>
            </a:r>
            <a:endParaRPr lang="en-US" dirty="0" smtClean="0"/>
          </a:p>
          <a:p>
            <a:pPr lvl="1"/>
            <a:r>
              <a:rPr lang="en-US" dirty="0" smtClean="0">
                <a:hlinkClick r:id="rId5" action="ppaction://hlinkfile"/>
              </a:rPr>
              <a:t>Ecology Story</a:t>
            </a:r>
            <a:endParaRPr lang="en-US" dirty="0" smtClean="0"/>
          </a:p>
          <a:p>
            <a:pPr lvl="1"/>
            <a:r>
              <a:rPr lang="en-US" dirty="0" smtClean="0">
                <a:hlinkClick r:id="rId6" action="ppaction://hlinkpres?slideindex=1&amp;slidetitle=Interactive Science Notebook"/>
              </a:rPr>
              <a:t>Notebook / Journal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or Peer Evaluation</a:t>
            </a:r>
            <a:endParaRPr lang="en-US" dirty="0"/>
          </a:p>
        </p:txBody>
      </p:sp>
      <p:sp>
        <p:nvSpPr>
          <p:cNvPr id="3" name="Content Placeholder 2"/>
          <p:cNvSpPr>
            <a:spLocks noGrp="1"/>
          </p:cNvSpPr>
          <p:nvPr>
            <p:ph idx="1"/>
          </p:nvPr>
        </p:nvSpPr>
        <p:spPr>
          <a:xfrm>
            <a:off x="685800" y="1828800"/>
            <a:ext cx="6553201" cy="3880773"/>
          </a:xfrm>
        </p:spPr>
        <p:txBody>
          <a:bodyPr>
            <a:normAutofit fontScale="92500" lnSpcReduction="20000"/>
          </a:bodyPr>
          <a:lstStyle/>
          <a:p>
            <a:r>
              <a:rPr lang="en-US" sz="2400" dirty="0" smtClean="0"/>
              <a:t>Rubrics can be used to allow students to evaluate their own work, or that of an </a:t>
            </a:r>
            <a:r>
              <a:rPr lang="en-US" sz="2400" i="1" dirty="0" smtClean="0"/>
              <a:t>anonymous</a:t>
            </a:r>
            <a:r>
              <a:rPr lang="en-US" sz="2400" dirty="0" smtClean="0"/>
              <a:t> peer.</a:t>
            </a:r>
          </a:p>
          <a:p>
            <a:r>
              <a:rPr lang="en-US" sz="2400" dirty="0" smtClean="0"/>
              <a:t>To ensure accuracy:</a:t>
            </a:r>
          </a:p>
          <a:p>
            <a:pPr lvl="1"/>
            <a:r>
              <a:rPr lang="en-US" sz="2200" dirty="0" smtClean="0"/>
              <a:t>YOU review the rubric with the students!</a:t>
            </a:r>
          </a:p>
          <a:p>
            <a:pPr lvl="1"/>
            <a:r>
              <a:rPr lang="en-US" sz="2200" dirty="0" smtClean="0"/>
              <a:t>Have multiple students evaluate the same work using the same rubric.</a:t>
            </a:r>
          </a:p>
          <a:p>
            <a:pPr lvl="1"/>
            <a:r>
              <a:rPr lang="en-US" sz="2200" dirty="0" smtClean="0"/>
              <a:t>Have students evaluate their own work as you go over the rubric, then you come behind to confirm their assessment (less time consuming).  This is particularly useful when grading AP work (</a:t>
            </a:r>
            <a:r>
              <a:rPr lang="en-US" sz="2200" dirty="0" err="1" smtClean="0"/>
              <a:t>ie</a:t>
            </a:r>
            <a:r>
              <a:rPr lang="en-US" sz="2200" dirty="0" smtClean="0"/>
              <a:t>. FRQ’s)!</a:t>
            </a:r>
            <a:endParaRPr lang="en-US" sz="2200" dirty="0"/>
          </a:p>
        </p:txBody>
      </p:sp>
    </p:spTree>
    <p:extLst>
      <p:ext uri="{BB962C8B-B14F-4D97-AF65-F5344CB8AC3E}">
        <p14:creationId xmlns:p14="http://schemas.microsoft.com/office/powerpoint/2010/main" val="183808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Problems with Grading</a:t>
            </a:r>
            <a:endParaRPr lang="en-US" dirty="0"/>
          </a:p>
        </p:txBody>
      </p:sp>
      <p:sp>
        <p:nvSpPr>
          <p:cNvPr id="3" name="Content Placeholder 2"/>
          <p:cNvSpPr>
            <a:spLocks noGrp="1"/>
          </p:cNvSpPr>
          <p:nvPr>
            <p:ph idx="1"/>
          </p:nvPr>
        </p:nvSpPr>
        <p:spPr/>
        <p:txBody>
          <a:bodyPr/>
          <a:lstStyle/>
          <a:p>
            <a:r>
              <a:rPr lang="en-US" sz="3200" dirty="0" smtClean="0"/>
              <a:t>Grading everything we assign is a TIME SUCKER!!!</a:t>
            </a:r>
          </a:p>
          <a:p>
            <a:pPr>
              <a:buNone/>
            </a:pPr>
            <a:endParaRPr lang="en-US" sz="3200" dirty="0" smtClean="0"/>
          </a:p>
          <a:p>
            <a:r>
              <a:rPr lang="en-US" sz="3200" dirty="0" smtClean="0"/>
              <a:t>We grade it, they toss it!</a:t>
            </a:r>
          </a:p>
          <a:p>
            <a:pPr>
              <a:buNone/>
            </a:pPr>
            <a:endParaRPr lang="en-US" sz="3200" dirty="0" smtClean="0"/>
          </a:p>
          <a:p>
            <a:r>
              <a:rPr lang="en-US" sz="3200" dirty="0" smtClean="0"/>
              <a:t>Cheating….</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mtClean="0"/>
              <a:t>Concerns about "weight" of </a:t>
            </a:r>
            <a:br>
              <a:rPr smtClean="0"/>
            </a:br>
            <a:r>
              <a:rPr smtClean="0"/>
              <a:t>summative assessments</a:t>
            </a:r>
            <a:endParaRPr lang="en-US" dirty="0"/>
          </a:p>
        </p:txBody>
      </p:sp>
      <p:sp>
        <p:nvSpPr>
          <p:cNvPr id="2" name="Content Placeholder 1"/>
          <p:cNvSpPr>
            <a:spLocks noGrp="1"/>
          </p:cNvSpPr>
          <p:nvPr>
            <p:ph idx="1"/>
          </p:nvPr>
        </p:nvSpPr>
        <p:spPr>
          <a:xfrm>
            <a:off x="609598" y="2160590"/>
            <a:ext cx="7010401" cy="3880773"/>
          </a:xfrm>
        </p:spPr>
        <p:txBody>
          <a:bodyPr>
            <a:normAutofit/>
          </a:bodyPr>
          <a:lstStyle/>
          <a:p>
            <a:pPr algn="ctr">
              <a:buNone/>
            </a:pPr>
            <a:r>
              <a:rPr lang="en-US" sz="2800" dirty="0" smtClean="0"/>
              <a:t>What about students who don’t test well?</a:t>
            </a:r>
          </a:p>
          <a:p>
            <a:pPr algn="ctr">
              <a:buNone/>
            </a:pPr>
            <a:endParaRPr lang="en-US" sz="2800" dirty="0" smtClean="0"/>
          </a:p>
          <a:p>
            <a:r>
              <a:rPr lang="en-US" dirty="0" smtClean="0"/>
              <a:t>Remember – summative assessments don’t HAVE to be a traditional test</a:t>
            </a:r>
          </a:p>
          <a:p>
            <a:r>
              <a:rPr lang="en-US" dirty="0" smtClean="0"/>
              <a:t>However, students DO need to be able to do well on traditional tests due to EOC </a:t>
            </a:r>
            <a:r>
              <a:rPr lang="en-US" dirty="0" smtClean="0"/>
              <a:t>test / </a:t>
            </a:r>
            <a:r>
              <a:rPr lang="en-US" dirty="0" smtClean="0"/>
              <a:t>Common exam format</a:t>
            </a:r>
          </a:p>
          <a:p>
            <a:pPr>
              <a:buNone/>
            </a:pPr>
            <a:endParaRPr lang="en-US" dirty="0" smtClean="0"/>
          </a:p>
          <a:p>
            <a:pPr algn="ctr">
              <a:buNone/>
            </a:pPr>
            <a:r>
              <a:rPr lang="en-US" sz="3600" dirty="0" smtClean="0"/>
              <a:t>WHAT’S THE SOLUTION???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mph" presetSubtype="0" fill="hold" nodeType="clickEffect">
                                  <p:stCondLst>
                                    <p:cond delay="0"/>
                                  </p:stCondLst>
                                  <p:childTnLst>
                                    <p:animScale>
                                      <p:cBhvr>
                                        <p:cTn id="21" dur="2000" fill="hold"/>
                                        <p:tgtEl>
                                          <p:spTgt spid="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Improving Test Performance</a:t>
            </a:r>
            <a:endParaRPr lang="en-US" dirty="0"/>
          </a:p>
        </p:txBody>
      </p:sp>
      <p:sp>
        <p:nvSpPr>
          <p:cNvPr id="2" name="Content Placeholder 1"/>
          <p:cNvSpPr>
            <a:spLocks noGrp="1"/>
          </p:cNvSpPr>
          <p:nvPr>
            <p:ph idx="1"/>
          </p:nvPr>
        </p:nvSpPr>
        <p:spPr>
          <a:xfrm>
            <a:off x="609598" y="1930400"/>
            <a:ext cx="6858002" cy="4110963"/>
          </a:xfrm>
        </p:spPr>
        <p:txBody>
          <a:bodyPr>
            <a:normAutofit fontScale="92500" lnSpcReduction="10000"/>
          </a:bodyPr>
          <a:lstStyle/>
          <a:p>
            <a:r>
              <a:rPr lang="en-US" sz="2400" dirty="0" smtClean="0"/>
              <a:t>Teach test-taking skills!!!  </a:t>
            </a:r>
          </a:p>
          <a:p>
            <a:r>
              <a:rPr lang="en-US" sz="2400" dirty="0" smtClean="0"/>
              <a:t>Offer options to improve test scores.  Some ideas:</a:t>
            </a:r>
          </a:p>
          <a:p>
            <a:pPr lvl="1"/>
            <a:r>
              <a:rPr lang="en-US" dirty="0" smtClean="0"/>
              <a:t>Re-take entire test and replace grade</a:t>
            </a:r>
          </a:p>
          <a:p>
            <a:pPr lvl="1"/>
            <a:r>
              <a:rPr lang="en-US" dirty="0" smtClean="0"/>
              <a:t>Test corrections – only change incorrect answers / student gets partial credit</a:t>
            </a:r>
          </a:p>
          <a:p>
            <a:pPr lvl="1"/>
            <a:r>
              <a:rPr lang="en-US" dirty="0" smtClean="0"/>
              <a:t>Write out question and answer of missed </a:t>
            </a:r>
            <a:r>
              <a:rPr lang="en-US" dirty="0" smtClean="0"/>
              <a:t>questions; find supporting info in course materials (see </a:t>
            </a:r>
            <a:r>
              <a:rPr lang="en-US" dirty="0" smtClean="0">
                <a:hlinkClick r:id="rId2"/>
              </a:rPr>
              <a:t>test corrections form</a:t>
            </a:r>
            <a:r>
              <a:rPr lang="en-US" dirty="0" smtClean="0"/>
              <a:t>)</a:t>
            </a:r>
            <a:endParaRPr lang="en-US" dirty="0" smtClean="0"/>
          </a:p>
          <a:p>
            <a:pPr lvl="1"/>
            <a:r>
              <a:rPr lang="en-US" dirty="0" smtClean="0"/>
              <a:t>Identify important vocabulary or concept in missed questions and define / explain</a:t>
            </a:r>
          </a:p>
          <a:p>
            <a:pPr lvl="1"/>
            <a:r>
              <a:rPr lang="en-US" dirty="0" smtClean="0"/>
              <a:t>Give student correct answers for missed questions and they explain why other answer choices are incorrect</a:t>
            </a:r>
          </a:p>
          <a:p>
            <a:pPr lvl="1"/>
            <a:r>
              <a:rPr lang="en-US" dirty="0" smtClean="0"/>
              <a:t>Why did I miss this? (didn’t know content, wording was confusing, didn’t read carefully, etc)</a:t>
            </a: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ox(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ox(i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ox(in)">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Mastery instruction</a:t>
            </a:r>
            <a:endParaRPr lang="en-US" dirty="0"/>
          </a:p>
        </p:txBody>
      </p:sp>
      <p:sp>
        <p:nvSpPr>
          <p:cNvPr id="2" name="Content Placeholder 1"/>
          <p:cNvSpPr>
            <a:spLocks noGrp="1"/>
          </p:cNvSpPr>
          <p:nvPr>
            <p:ph idx="1"/>
          </p:nvPr>
        </p:nvSpPr>
        <p:spPr/>
        <p:txBody>
          <a:bodyPr/>
          <a:lstStyle/>
          <a:p>
            <a:r>
              <a:rPr lang="en-US" dirty="0" smtClean="0"/>
              <a:t> </a:t>
            </a:r>
            <a:r>
              <a:rPr lang="en-US" sz="2400" dirty="0" smtClean="0"/>
              <a:t>We are moving toward a mastery model – ideally teachers work with students until they meet a standard.</a:t>
            </a:r>
          </a:p>
          <a:p>
            <a:endParaRPr lang="en-US" sz="2400" dirty="0" smtClean="0"/>
          </a:p>
          <a:p>
            <a:r>
              <a:rPr lang="en-US" sz="2400" dirty="0" smtClean="0"/>
              <a:t>How do we make time for this?</a:t>
            </a:r>
          </a:p>
          <a:p>
            <a:endParaRPr lang="en-US" sz="2400" dirty="0" smtClean="0"/>
          </a:p>
          <a:p>
            <a:r>
              <a:rPr lang="en-US" sz="2400" dirty="0" smtClean="0"/>
              <a:t>What do we do with students who HAVE met a standard?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ox(in)">
                                      <p:cBhvr>
                                        <p:cTn id="18"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Differentiation</a:t>
            </a:r>
            <a:endParaRPr lang="en-US" dirty="0"/>
          </a:p>
        </p:txBody>
      </p:sp>
      <p:sp>
        <p:nvSpPr>
          <p:cNvPr id="2" name="Content Placeholder 1"/>
          <p:cNvSpPr>
            <a:spLocks noGrp="1"/>
          </p:cNvSpPr>
          <p:nvPr>
            <p:ph idx="1"/>
          </p:nvPr>
        </p:nvSpPr>
        <p:spPr>
          <a:xfrm>
            <a:off x="609598" y="1752600"/>
            <a:ext cx="6629402" cy="3880773"/>
          </a:xfrm>
        </p:spPr>
        <p:txBody>
          <a:bodyPr>
            <a:noAutofit/>
          </a:bodyPr>
          <a:lstStyle/>
          <a:p>
            <a:r>
              <a:rPr lang="en-US" sz="2400" dirty="0" smtClean="0"/>
              <a:t>Building in class time to re-teach / re-test allows opportunities for differentiated instruction</a:t>
            </a:r>
          </a:p>
          <a:p>
            <a:r>
              <a:rPr lang="en-US" sz="2400" dirty="0" smtClean="0"/>
              <a:t>Students who have NOT met a standard get reinforcement, while those that HAVE met the standard get enrichment</a:t>
            </a:r>
          </a:p>
          <a:p>
            <a:r>
              <a:rPr lang="en-US" sz="2400" dirty="0" smtClean="0"/>
              <a:t>Examples:</a:t>
            </a:r>
          </a:p>
          <a:p>
            <a:pPr lvl="1"/>
            <a:r>
              <a:rPr lang="en-US" sz="2000" dirty="0" smtClean="0">
                <a:hlinkClick r:id="rId2" action="ppaction://hlinkfile"/>
              </a:rPr>
              <a:t>Cell division </a:t>
            </a:r>
            <a:endParaRPr lang="en-US" sz="2000" dirty="0" smtClean="0"/>
          </a:p>
          <a:p>
            <a:pPr lvl="1"/>
            <a:r>
              <a:rPr lang="en-US" sz="2000" dirty="0" smtClean="0">
                <a:hlinkClick r:id="rId3" action="ppaction://hlinkfile"/>
              </a:rPr>
              <a:t>DNA and Protein Synthesis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Contact Information</a:t>
            </a:r>
            <a:endParaRPr lang="en-US" dirty="0"/>
          </a:p>
        </p:txBody>
      </p:sp>
      <p:sp>
        <p:nvSpPr>
          <p:cNvPr id="2" name="Content Placeholder 1"/>
          <p:cNvSpPr>
            <a:spLocks noGrp="1"/>
          </p:cNvSpPr>
          <p:nvPr>
            <p:ph idx="1"/>
          </p:nvPr>
        </p:nvSpPr>
        <p:spPr/>
        <p:txBody>
          <a:bodyPr/>
          <a:lstStyle/>
          <a:p>
            <a:pPr algn="ctr">
              <a:buNone/>
            </a:pPr>
            <a:r>
              <a:rPr lang="en-US" dirty="0" smtClean="0"/>
              <a:t>Shari </a:t>
            </a:r>
            <a:r>
              <a:rPr lang="en-US" dirty="0" err="1" smtClean="0"/>
              <a:t>Mudd</a:t>
            </a:r>
            <a:endParaRPr lang="en-US" dirty="0" smtClean="0"/>
          </a:p>
          <a:p>
            <a:pPr algn="ctr">
              <a:buNone/>
            </a:pPr>
            <a:r>
              <a:rPr lang="en-US" dirty="0" smtClean="0"/>
              <a:t>Butler High School</a:t>
            </a:r>
          </a:p>
          <a:p>
            <a:pPr algn="ctr">
              <a:buNone/>
            </a:pPr>
            <a:r>
              <a:rPr lang="en-US" dirty="0" smtClean="0"/>
              <a:t>980.343.6300</a:t>
            </a:r>
          </a:p>
          <a:p>
            <a:pPr algn="ctr">
              <a:buNone/>
            </a:pPr>
            <a:r>
              <a:rPr lang="en-US" dirty="0" smtClean="0">
                <a:hlinkClick r:id="rId2"/>
              </a:rPr>
              <a:t>Shari.mudd@cms.k12.nc.us</a:t>
            </a:r>
            <a:endParaRPr lang="en-US" dirty="0" smtClean="0"/>
          </a:p>
          <a:p>
            <a:pPr algn="ctr">
              <a:buNone/>
            </a:pPr>
            <a:r>
              <a:rPr lang="en-US" smtClean="0">
                <a:hlinkClick r:id="rId3"/>
              </a:rPr>
              <a:t>http://muddscience.weebly.com/</a:t>
            </a:r>
            <a:endParaRPr lang="en-US" dirty="0" smtClean="0"/>
          </a:p>
          <a:p>
            <a:pPr algn="ctr">
              <a:buNone/>
            </a:pPr>
            <a:endParaRPr lang="en-US" dirty="0" smtClean="0"/>
          </a:p>
          <a:p>
            <a:pPr algn="ctr">
              <a:buNone/>
            </a:pPr>
            <a:r>
              <a:rPr lang="en-US" sz="3600" dirty="0" smtClean="0"/>
              <a:t>Thanks for coming!!!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mtClean="0"/>
              <a:t>Formative vs. Summative Assessment</a:t>
            </a:r>
            <a:endParaRPr lang="en-US" dirty="0"/>
          </a:p>
        </p:txBody>
      </p:sp>
      <p:sp>
        <p:nvSpPr>
          <p:cNvPr id="2" name="Content Placeholder 1"/>
          <p:cNvSpPr>
            <a:spLocks noGrp="1"/>
          </p:cNvSpPr>
          <p:nvPr>
            <p:ph idx="1"/>
          </p:nvPr>
        </p:nvSpPr>
        <p:spPr/>
        <p:txBody>
          <a:bodyPr>
            <a:normAutofit/>
          </a:bodyPr>
          <a:lstStyle/>
          <a:p>
            <a:pPr>
              <a:buNone/>
            </a:pPr>
            <a:r>
              <a:rPr lang="en-US" sz="2400" dirty="0" smtClean="0"/>
              <a:t>WE DON’T NEED TO GRADE EVERYTHING!</a:t>
            </a:r>
          </a:p>
          <a:p>
            <a:r>
              <a:rPr lang="en-US" dirty="0" smtClean="0"/>
              <a:t>Much of the work that we typically assign to students is designed to </a:t>
            </a:r>
            <a:r>
              <a:rPr lang="en-US" u="sng" dirty="0" smtClean="0"/>
              <a:t>help them learn </a:t>
            </a:r>
            <a:r>
              <a:rPr lang="en-US" dirty="0" smtClean="0"/>
              <a:t>the new content….they are working toward meeting a standard</a:t>
            </a:r>
          </a:p>
          <a:p>
            <a:r>
              <a:rPr lang="en-US" dirty="0" smtClean="0"/>
              <a:t>These daily assignments </a:t>
            </a:r>
            <a:r>
              <a:rPr lang="en-US" u="sng" dirty="0" smtClean="0"/>
              <a:t>should</a:t>
            </a:r>
            <a:r>
              <a:rPr lang="en-US" dirty="0" smtClean="0"/>
              <a:t> contribute less toward a student’s overall grade</a:t>
            </a:r>
          </a:p>
          <a:p>
            <a:r>
              <a:rPr lang="en-US" dirty="0" smtClean="0"/>
              <a:t>Are you getting it vs. what have you learned</a:t>
            </a:r>
          </a:p>
          <a:p>
            <a:r>
              <a:rPr lang="en-US" dirty="0" smtClean="0"/>
              <a:t>Most of the time, we need to provide quick feedback on these daily assignments so student’s can evaluate their progress – hard to do if we collect and “grade” it all!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ox(i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ox(i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Formative Assessment can be</a:t>
            </a:r>
            <a:r>
              <a:rPr lang="en-US" dirty="0" smtClean="0"/>
              <a:t>….</a:t>
            </a:r>
            <a:endParaRPr lang="en-US" dirty="0"/>
          </a:p>
        </p:txBody>
      </p:sp>
      <p:sp>
        <p:nvSpPr>
          <p:cNvPr id="2" name="Content Placeholder 1"/>
          <p:cNvSpPr>
            <a:spLocks noGrp="1"/>
          </p:cNvSpPr>
          <p:nvPr>
            <p:ph idx="1"/>
          </p:nvPr>
        </p:nvSpPr>
        <p:spPr/>
        <p:txBody>
          <a:bodyPr>
            <a:normAutofit lnSpcReduction="10000"/>
          </a:bodyPr>
          <a:lstStyle/>
          <a:p>
            <a:r>
              <a:rPr lang="en-US" sz="2400" dirty="0" smtClean="0"/>
              <a:t>Quick</a:t>
            </a:r>
          </a:p>
          <a:p>
            <a:r>
              <a:rPr lang="en-US" sz="2400" dirty="0" smtClean="0"/>
              <a:t>Informal – NOT graded</a:t>
            </a:r>
          </a:p>
          <a:p>
            <a:r>
              <a:rPr lang="en-US" sz="2400" dirty="0" smtClean="0"/>
              <a:t>Frequent</a:t>
            </a:r>
          </a:p>
          <a:p>
            <a:r>
              <a:rPr lang="en-US" sz="2400" dirty="0" smtClean="0"/>
              <a:t>Fun (sometimes)</a:t>
            </a:r>
          </a:p>
          <a:p>
            <a:r>
              <a:rPr lang="en-US" sz="2400" dirty="0" smtClean="0"/>
              <a:t>Informative to:</a:t>
            </a:r>
          </a:p>
          <a:p>
            <a:pPr lvl="1"/>
            <a:r>
              <a:rPr lang="en-US" sz="2400" dirty="0" smtClean="0"/>
              <a:t>Student</a:t>
            </a:r>
          </a:p>
          <a:p>
            <a:pPr lvl="1"/>
            <a:r>
              <a:rPr lang="en-US" sz="2400" dirty="0" smtClean="0"/>
              <a:t>Teacher</a:t>
            </a:r>
          </a:p>
          <a:p>
            <a:pPr lvl="1"/>
            <a:r>
              <a:rPr lang="en-US" sz="2400" dirty="0" smtClean="0"/>
              <a:t>Peers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Formative Assessment Ideas</a:t>
            </a:r>
            <a:endParaRPr lang="en-US" dirty="0"/>
          </a:p>
        </p:txBody>
      </p:sp>
      <p:sp>
        <p:nvSpPr>
          <p:cNvPr id="2" name="Content Placeholder 1"/>
          <p:cNvSpPr>
            <a:spLocks noGrp="1"/>
          </p:cNvSpPr>
          <p:nvPr>
            <p:ph idx="1"/>
          </p:nvPr>
        </p:nvSpPr>
        <p:spPr>
          <a:xfrm>
            <a:off x="457200" y="1524000"/>
            <a:ext cx="6934200" cy="4724400"/>
          </a:xfrm>
        </p:spPr>
        <p:txBody>
          <a:bodyPr>
            <a:normAutofit/>
          </a:bodyPr>
          <a:lstStyle/>
          <a:p>
            <a:r>
              <a:rPr lang="en-US" dirty="0" smtClean="0"/>
              <a:t>Thumbs up / Thumbs down</a:t>
            </a:r>
          </a:p>
          <a:p>
            <a:r>
              <a:rPr lang="en-US" dirty="0" smtClean="0"/>
              <a:t>Traffic light – use stickers or </a:t>
            </a:r>
            <a:r>
              <a:rPr lang="en-US" dirty="0" smtClean="0"/>
              <a:t>colors (red/yellow/green); when students are working in groups, use colored SOLO cups</a:t>
            </a:r>
            <a:endParaRPr lang="en-US" dirty="0" smtClean="0"/>
          </a:p>
          <a:p>
            <a:r>
              <a:rPr lang="en-US" dirty="0" smtClean="0"/>
              <a:t>Finish the face – blank face with bubble cloud; students draw an expression showing how they feel about the topic and write something they shouldn’t forget in the bubble</a:t>
            </a:r>
          </a:p>
          <a:p>
            <a:r>
              <a:rPr lang="en-US" dirty="0" smtClean="0"/>
              <a:t>Q &amp; A – have students write a question about a topic on a slip of paper / redistribute and have another student answer the question</a:t>
            </a:r>
          </a:p>
          <a:p>
            <a:r>
              <a:rPr lang="en-US" dirty="0" smtClean="0"/>
              <a:t>A picture tells a thousand words – take a picture of students working (on a lab, etc) and ask them to describe what they were doing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dirty="0" smtClean="0"/>
              <a:t>More</a:t>
            </a:r>
            <a:r>
              <a:rPr lang="en-US" dirty="0" smtClean="0"/>
              <a:t>….</a:t>
            </a:r>
            <a:br>
              <a:rPr lang="en-US" dirty="0" smtClean="0"/>
            </a:br>
            <a:r>
              <a:rPr dirty="0" smtClean="0"/>
              <a:t>Formative Assessment Ideas</a:t>
            </a:r>
            <a:endParaRPr lang="en-US" dirty="0"/>
          </a:p>
        </p:txBody>
      </p:sp>
      <p:sp>
        <p:nvSpPr>
          <p:cNvPr id="2" name="Content Placeholder 1"/>
          <p:cNvSpPr>
            <a:spLocks noGrp="1"/>
          </p:cNvSpPr>
          <p:nvPr>
            <p:ph idx="1"/>
          </p:nvPr>
        </p:nvSpPr>
        <p:spPr>
          <a:xfrm>
            <a:off x="609599" y="2160590"/>
            <a:ext cx="6347713" cy="3880773"/>
          </a:xfrm>
        </p:spPr>
        <p:txBody>
          <a:bodyPr>
            <a:normAutofit/>
          </a:bodyPr>
          <a:lstStyle/>
          <a:p>
            <a:r>
              <a:rPr lang="en-US" dirty="0" smtClean="0"/>
              <a:t>Acrostic </a:t>
            </a:r>
            <a:r>
              <a:rPr lang="en-US" dirty="0" smtClean="0"/>
              <a:t>poems – use the first letter in the word of a concept to describe that concept</a:t>
            </a:r>
          </a:p>
          <a:p>
            <a:r>
              <a:rPr lang="en-US" dirty="0" smtClean="0"/>
              <a:t>Table graffiti – students write or draw info about a topic on butcher paper (assign different colors to students so you can quickly assess who wrote what)</a:t>
            </a:r>
          </a:p>
          <a:p>
            <a:r>
              <a:rPr lang="en-US" dirty="0" err="1" smtClean="0"/>
              <a:t>Synetics</a:t>
            </a:r>
            <a:r>
              <a:rPr lang="en-US" dirty="0" smtClean="0"/>
              <a:t> – relate a topic to random words (create analogies)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dirty="0" smtClean="0"/>
              <a:t>Technology based</a:t>
            </a:r>
            <a:r>
              <a:rPr lang="en-US" dirty="0" smtClean="0"/>
              <a:t>….</a:t>
            </a:r>
            <a:br>
              <a:rPr lang="en-US" dirty="0" smtClean="0"/>
            </a:br>
            <a:r>
              <a:rPr dirty="0" smtClean="0"/>
              <a:t>Formative Assessment Ideas</a:t>
            </a:r>
            <a:endParaRPr lang="en-US" dirty="0"/>
          </a:p>
        </p:txBody>
      </p:sp>
      <p:sp>
        <p:nvSpPr>
          <p:cNvPr id="2" name="Content Placeholder 1"/>
          <p:cNvSpPr>
            <a:spLocks noGrp="1"/>
          </p:cNvSpPr>
          <p:nvPr>
            <p:ph idx="1"/>
          </p:nvPr>
        </p:nvSpPr>
        <p:spPr>
          <a:xfrm>
            <a:off x="457200" y="1752600"/>
            <a:ext cx="7391400" cy="4572000"/>
          </a:xfrm>
        </p:spPr>
        <p:txBody>
          <a:bodyPr>
            <a:normAutofit/>
          </a:bodyPr>
          <a:lstStyle/>
          <a:p>
            <a:pPr>
              <a:buNone/>
            </a:pPr>
            <a:endParaRPr lang="en-US" dirty="0" smtClean="0"/>
          </a:p>
          <a:p>
            <a:r>
              <a:rPr lang="en-US" sz="2400" dirty="0" smtClean="0"/>
              <a:t>Google Forms</a:t>
            </a:r>
          </a:p>
          <a:p>
            <a:r>
              <a:rPr lang="en-US" sz="2400" dirty="0" err="1" smtClean="0"/>
              <a:t>Kahoot</a:t>
            </a:r>
            <a:r>
              <a:rPr lang="en-US" sz="2400" dirty="0" smtClean="0"/>
              <a:t>!  </a:t>
            </a:r>
            <a:r>
              <a:rPr lang="en-US" sz="2400" dirty="0" smtClean="0">
                <a:hlinkClick r:id="rId2"/>
              </a:rPr>
              <a:t>https://getkahoot.com/</a:t>
            </a:r>
            <a:endParaRPr lang="en-US" sz="2400" dirty="0" smtClean="0"/>
          </a:p>
          <a:p>
            <a:r>
              <a:rPr lang="en-US" sz="2400" dirty="0" err="1" smtClean="0"/>
              <a:t>GoSoapBox</a:t>
            </a:r>
            <a:r>
              <a:rPr lang="en-US" sz="2400" dirty="0" smtClean="0"/>
              <a:t> </a:t>
            </a:r>
            <a:r>
              <a:rPr lang="en-US" sz="2400" dirty="0" smtClean="0">
                <a:hlinkClick r:id="rId3"/>
              </a:rPr>
              <a:t>http://www.gosoapbox.com/</a:t>
            </a:r>
            <a:endParaRPr lang="en-US" sz="2400" dirty="0" smtClean="0"/>
          </a:p>
          <a:p>
            <a:r>
              <a:rPr lang="en-US" sz="2400" dirty="0" err="1" smtClean="0"/>
              <a:t>Socrative</a:t>
            </a:r>
            <a:r>
              <a:rPr lang="en-US" sz="2400" dirty="0" smtClean="0"/>
              <a:t> - </a:t>
            </a:r>
            <a:r>
              <a:rPr lang="en-US" sz="2400" dirty="0" smtClean="0">
                <a:hlinkClick r:id="rId4"/>
              </a:rPr>
              <a:t>https://www.socrative.com/</a:t>
            </a:r>
            <a:endParaRPr lang="en-US" sz="2400" dirty="0" smtClean="0"/>
          </a:p>
          <a:p>
            <a:r>
              <a:rPr lang="en-US" sz="2400" dirty="0" err="1" smtClean="0"/>
              <a:t>QuizUp</a:t>
            </a:r>
            <a:r>
              <a:rPr lang="en-US" sz="2400" dirty="0" smtClean="0"/>
              <a:t> - </a:t>
            </a:r>
            <a:r>
              <a:rPr lang="en-US" sz="2400" dirty="0" smtClean="0">
                <a:hlinkClick r:id="rId5"/>
              </a:rPr>
              <a:t>https://www.quizup.com/en</a:t>
            </a:r>
            <a:endParaRPr lang="en-US" sz="2400" dirty="0" smtClean="0"/>
          </a:p>
          <a:p>
            <a:endParaRPr lang="en-US" dirty="0" smtClean="0"/>
          </a:p>
          <a:p>
            <a:endParaRPr lang="en-US" dirty="0" smtClean="0"/>
          </a:p>
        </p:txBody>
      </p:sp>
    </p:spTree>
    <p:extLst>
      <p:ext uri="{BB962C8B-B14F-4D97-AF65-F5344CB8AC3E}">
        <p14:creationId xmlns:p14="http://schemas.microsoft.com/office/powerpoint/2010/main" val="174338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smtClean="0"/>
              <a:t>ONGOING</a:t>
            </a:r>
            <a:r>
              <a:rPr lang="en-US" dirty="0" smtClean="0"/>
              <a:t>….. </a:t>
            </a:r>
            <a:br>
              <a:rPr lang="en-US" dirty="0" smtClean="0"/>
            </a:br>
            <a:r>
              <a:rPr smtClean="0"/>
              <a:t>Formative Assessment Ideas</a:t>
            </a:r>
            <a:endParaRPr lang="en-US" dirty="0"/>
          </a:p>
        </p:txBody>
      </p:sp>
      <p:sp>
        <p:nvSpPr>
          <p:cNvPr id="2" name="Content Placeholder 1"/>
          <p:cNvSpPr>
            <a:spLocks noGrp="1"/>
          </p:cNvSpPr>
          <p:nvPr>
            <p:ph idx="1"/>
          </p:nvPr>
        </p:nvSpPr>
        <p:spPr>
          <a:xfrm>
            <a:off x="616225" y="1897270"/>
            <a:ext cx="6347714" cy="3880773"/>
          </a:xfrm>
        </p:spPr>
        <p:txBody>
          <a:bodyPr>
            <a:normAutofit fontScale="92500"/>
          </a:bodyPr>
          <a:lstStyle/>
          <a:p>
            <a:endParaRPr lang="en-US" sz="3200" dirty="0" smtClean="0">
              <a:hlinkClick r:id="rId2" action="ppaction://hlinkpres?slideindex=1&amp;slidetitle=Formative Assessment"/>
            </a:endParaRPr>
          </a:p>
          <a:p>
            <a:r>
              <a:rPr lang="en-US" sz="3200" dirty="0" smtClean="0"/>
              <a:t>Exit Ticket </a:t>
            </a:r>
          </a:p>
          <a:p>
            <a:pPr lvl="1"/>
            <a:r>
              <a:rPr lang="en-US" sz="2600" dirty="0" smtClean="0"/>
              <a:t>open </a:t>
            </a:r>
            <a:r>
              <a:rPr lang="en-US" sz="2600" dirty="0" smtClean="0"/>
              <a:t>ended </a:t>
            </a:r>
          </a:p>
          <a:p>
            <a:pPr lvl="1"/>
            <a:r>
              <a:rPr lang="en-US" sz="2600" dirty="0" smtClean="0"/>
              <a:t>can be more or less structured</a:t>
            </a:r>
          </a:p>
          <a:p>
            <a:r>
              <a:rPr lang="en-US" sz="3200" dirty="0" smtClean="0"/>
              <a:t>Formative Assessment probes</a:t>
            </a:r>
          </a:p>
          <a:p>
            <a:pPr lvl="1"/>
            <a:r>
              <a:rPr lang="en-US" sz="2600" dirty="0" smtClean="0"/>
              <a:t>incorporates writing (argumentation)</a:t>
            </a:r>
          </a:p>
          <a:p>
            <a:pPr lvl="1"/>
            <a:r>
              <a:rPr lang="en-US" sz="2600" dirty="0" smtClean="0"/>
              <a:t>good for pre-assessment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Case Studies</a:t>
            </a:r>
            <a:endParaRPr lang="en-US" dirty="0"/>
          </a:p>
        </p:txBody>
      </p:sp>
      <p:sp>
        <p:nvSpPr>
          <p:cNvPr id="2" name="Content Placeholder 1"/>
          <p:cNvSpPr>
            <a:spLocks noGrp="1"/>
          </p:cNvSpPr>
          <p:nvPr>
            <p:ph idx="1"/>
          </p:nvPr>
        </p:nvSpPr>
        <p:spPr>
          <a:xfrm>
            <a:off x="609599" y="1752600"/>
            <a:ext cx="6347714" cy="3880773"/>
          </a:xfrm>
        </p:spPr>
        <p:txBody>
          <a:bodyPr>
            <a:normAutofit fontScale="92500"/>
          </a:bodyPr>
          <a:lstStyle/>
          <a:p>
            <a:r>
              <a:rPr lang="en-US" sz="2400" dirty="0" smtClean="0"/>
              <a:t>Very “Common Core”!  </a:t>
            </a:r>
          </a:p>
          <a:p>
            <a:pPr lvl="1"/>
            <a:r>
              <a:rPr lang="en-US" sz="2400" dirty="0" smtClean="0"/>
              <a:t>Real-world application</a:t>
            </a:r>
          </a:p>
          <a:p>
            <a:pPr lvl="1"/>
            <a:r>
              <a:rPr lang="en-US" sz="2400" dirty="0" smtClean="0"/>
              <a:t>Interactive (group or whole class)</a:t>
            </a:r>
          </a:p>
          <a:p>
            <a:pPr lvl="1"/>
            <a:r>
              <a:rPr lang="en-US" sz="2400" dirty="0" smtClean="0"/>
              <a:t>Often require writing</a:t>
            </a:r>
          </a:p>
          <a:p>
            <a:r>
              <a:rPr lang="en-US" sz="2400" dirty="0" smtClean="0"/>
              <a:t>May use embedded questions to allow for immediate feedback (use technology based student feedback tool such as </a:t>
            </a:r>
            <a:r>
              <a:rPr lang="en-US" sz="2400" dirty="0" err="1" smtClean="0"/>
              <a:t>Socrative</a:t>
            </a:r>
            <a:r>
              <a:rPr lang="en-US" sz="2400" dirty="0" smtClean="0"/>
              <a:t>)</a:t>
            </a:r>
          </a:p>
          <a:p>
            <a:r>
              <a:rPr lang="en-US" sz="2400" dirty="0" smtClean="0"/>
              <a:t>Website:  </a:t>
            </a:r>
            <a:r>
              <a:rPr lang="en-US" sz="2400" dirty="0" smtClean="0">
                <a:hlinkClick r:id="rId2"/>
              </a:rPr>
              <a:t>National Center for Case Study Teaching in Science</a:t>
            </a:r>
            <a:endParaRPr lang="en-US" sz="2400" dirty="0" smtClean="0"/>
          </a:p>
          <a:p>
            <a:pPr>
              <a:buNone/>
            </a:pPr>
            <a:endParaRPr lang="en-US" sz="20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dissolve">
                                      <p:cBhvr>
                                        <p:cTn id="10" dur="500"/>
                                        <p:tgtEl>
                                          <p:spTgt spid="2">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dissolve">
                                      <p:cBhvr>
                                        <p:cTn id="13" dur="500"/>
                                        <p:tgtEl>
                                          <p:spTgt spid="2">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dissolve">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dissolv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dissolve">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359</TotalTime>
  <Words>1342</Words>
  <Application>Microsoft Office PowerPoint</Application>
  <PresentationFormat>On-screen Show (4:3)</PresentationFormat>
  <Paragraphs>166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Trebuchet MS</vt:lpstr>
      <vt:lpstr>Wingdings 3</vt:lpstr>
      <vt:lpstr>Facet</vt:lpstr>
      <vt:lpstr>Don't Spend Your Life Grading!</vt:lpstr>
      <vt:lpstr>Problems with Grading</vt:lpstr>
      <vt:lpstr>Formative vs. Summative Assessment</vt:lpstr>
      <vt:lpstr>Formative Assessment can be….</vt:lpstr>
      <vt:lpstr>Formative Assessment Ideas</vt:lpstr>
      <vt:lpstr>More…. Formative Assessment Ideas</vt:lpstr>
      <vt:lpstr>Technology based…. Formative Assessment Ideas</vt:lpstr>
      <vt:lpstr>ONGOING…..  Formative Assessment Ideas</vt:lpstr>
      <vt:lpstr>Case Studies</vt:lpstr>
      <vt:lpstr>Holding Students Accountable</vt:lpstr>
      <vt:lpstr>The Daily Progress Check</vt:lpstr>
      <vt:lpstr>The Interactive Science Notebook</vt:lpstr>
      <vt:lpstr>Student Portfolio</vt:lpstr>
      <vt:lpstr>The Lab / HW Quiz</vt:lpstr>
      <vt:lpstr>The Lab / HW Quiz</vt:lpstr>
      <vt:lpstr>Speaking of Group Work….</vt:lpstr>
      <vt:lpstr>Summative Assessment</vt:lpstr>
      <vt:lpstr>Using Rubrics</vt:lpstr>
      <vt:lpstr>Self or Peer Evaluation</vt:lpstr>
      <vt:lpstr>Concerns about "weight" of  summative assessments</vt:lpstr>
      <vt:lpstr>Improving Test Performance</vt:lpstr>
      <vt:lpstr>Mastery instruction</vt:lpstr>
      <vt:lpstr>Differentiation</vt:lpstr>
      <vt:lpstr>Contact Information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Spend Your Life Grading!</dc:title>
  <dc:creator>shari.mudd</dc:creator>
  <cp:lastModifiedBy>Mudd, Sharon L.</cp:lastModifiedBy>
  <cp:revision>48</cp:revision>
  <dcterms:created xsi:type="dcterms:W3CDTF">2013-05-16T12:27:18Z</dcterms:created>
  <dcterms:modified xsi:type="dcterms:W3CDTF">2017-05-08T12:52:26Z</dcterms:modified>
</cp:coreProperties>
</file>